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67" r:id="rId3"/>
    <p:sldId id="261" r:id="rId4"/>
    <p:sldId id="262" r:id="rId5"/>
    <p:sldId id="264" r:id="rId6"/>
    <p:sldId id="265" r:id="rId7"/>
    <p:sldId id="295" r:id="rId8"/>
    <p:sldId id="257" r:id="rId9"/>
    <p:sldId id="258" r:id="rId10"/>
    <p:sldId id="270" r:id="rId11"/>
    <p:sldId id="291" r:id="rId12"/>
    <p:sldId id="275" r:id="rId13"/>
    <p:sldId id="276" r:id="rId14"/>
    <p:sldId id="278" r:id="rId15"/>
    <p:sldId id="300" r:id="rId16"/>
    <p:sldId id="277" r:id="rId17"/>
    <p:sldId id="289" r:id="rId18"/>
    <p:sldId id="279" r:id="rId19"/>
    <p:sldId id="293" r:id="rId20"/>
    <p:sldId id="280" r:id="rId21"/>
    <p:sldId id="281" r:id="rId22"/>
    <p:sldId id="282" r:id="rId23"/>
    <p:sldId id="283" r:id="rId24"/>
    <p:sldId id="284" r:id="rId25"/>
    <p:sldId id="285" r:id="rId26"/>
    <p:sldId id="297" r:id="rId27"/>
    <p:sldId id="303" r:id="rId28"/>
    <p:sldId id="302" r:id="rId29"/>
    <p:sldId id="304"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79971" autoAdjust="0"/>
  </p:normalViewPr>
  <p:slideViewPr>
    <p:cSldViewPr>
      <p:cViewPr varScale="1">
        <p:scale>
          <a:sx n="59" d="100"/>
          <a:sy n="59" d="100"/>
        </p:scale>
        <p:origin x="75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EA818-BA2C-4A21-A6CA-00D9BD3EE879}" type="datetimeFigureOut">
              <a:rPr lang="en-US" smtClean="0"/>
              <a:t>5/15/2013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8AB52-AF50-48BC-AE94-313762525599}" type="slidenum">
              <a:rPr lang="en-US" smtClean="0"/>
              <a:t>‹#›</a:t>
            </a:fld>
            <a:endParaRPr lang="en-US"/>
          </a:p>
        </p:txBody>
      </p:sp>
    </p:spTree>
    <p:extLst>
      <p:ext uri="{BB962C8B-B14F-4D97-AF65-F5344CB8AC3E}">
        <p14:creationId xmlns:p14="http://schemas.microsoft.com/office/powerpoint/2010/main" val="11127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clicks on search engine result page provide rich and valuable feedback information about the relevance quality of search engine returned documents.</a:t>
            </a:r>
          </a:p>
          <a:p>
            <a:endParaRPr lang="en-US" dirty="0"/>
          </a:p>
        </p:txBody>
      </p:sp>
      <p:sp>
        <p:nvSpPr>
          <p:cNvPr id="4" name="Slide Number Placeholder 3"/>
          <p:cNvSpPr>
            <a:spLocks noGrp="1"/>
          </p:cNvSpPr>
          <p:nvPr>
            <p:ph type="sldNum" sz="quarter" idx="10"/>
          </p:nvPr>
        </p:nvSpPr>
        <p:spPr/>
        <p:txBody>
          <a:bodyPr/>
          <a:lstStyle/>
          <a:p>
            <a:fld id="{2828AB52-AF50-48BC-AE94-313762525599}" type="slidenum">
              <a:rPr lang="en-US" smtClean="0"/>
              <a:t>2</a:t>
            </a:fld>
            <a:endParaRPr lang="en-US"/>
          </a:p>
        </p:txBody>
      </p:sp>
    </p:spTree>
    <p:extLst>
      <p:ext uri="{BB962C8B-B14F-4D97-AF65-F5344CB8AC3E}">
        <p14:creationId xmlns:p14="http://schemas.microsoft.com/office/powerpoint/2010/main" val="247437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user clicks on a returned document if and only</a:t>
            </a:r>
            <a:r>
              <a:rPr lang="en-US" baseline="0" dirty="0" smtClean="0"/>
              <a:t> if that document has been examined by the user and it is relevant to the given query.</a:t>
            </a:r>
            <a:endParaRPr lang="en-US" dirty="0"/>
          </a:p>
        </p:txBody>
      </p:sp>
      <p:sp>
        <p:nvSpPr>
          <p:cNvPr id="4" name="Slide Number Placeholder 3"/>
          <p:cNvSpPr>
            <a:spLocks noGrp="1"/>
          </p:cNvSpPr>
          <p:nvPr>
            <p:ph type="sldNum" sz="quarter" idx="10"/>
          </p:nvPr>
        </p:nvSpPr>
        <p:spPr/>
        <p:txBody>
          <a:bodyPr/>
          <a:lstStyle/>
          <a:p>
            <a:fld id="{2828AB52-AF50-48BC-AE94-313762525599}" type="slidenum">
              <a:rPr lang="en-US" smtClean="0"/>
              <a:t>4</a:t>
            </a:fld>
            <a:endParaRPr lang="en-US"/>
          </a:p>
        </p:txBody>
      </p:sp>
    </p:spTree>
    <p:extLst>
      <p:ext uri="{BB962C8B-B14F-4D97-AF65-F5344CB8AC3E}">
        <p14:creationId xmlns:p14="http://schemas.microsoft.com/office/powerpoint/2010/main" val="173463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Cascade model assumes the user will examine the returned documents from top to bottom and make click decisions over each examined</a:t>
            </a:r>
            <a:r>
              <a:rPr lang="en-US" baseline="0" dirty="0" smtClean="0"/>
              <a:t> position sequentially.</a:t>
            </a:r>
          </a:p>
          <a:p>
            <a:r>
              <a:rPr lang="en-US" baseline="0" dirty="0" smtClean="0"/>
              <a:t>Imposing stronger dependency assumption over the user’s click behaviors</a:t>
            </a:r>
          </a:p>
          <a:p>
            <a:r>
              <a:rPr lang="en-US" baseline="0" dirty="0" smtClean="0"/>
              <a:t>Perceived relevance controls click and intrinsic relevance controls user’s satisfaction.</a:t>
            </a:r>
            <a:endParaRPr lang="en-US" dirty="0"/>
          </a:p>
        </p:txBody>
      </p:sp>
      <p:sp>
        <p:nvSpPr>
          <p:cNvPr id="4" name="Slide Number Placeholder 3"/>
          <p:cNvSpPr>
            <a:spLocks noGrp="1"/>
          </p:cNvSpPr>
          <p:nvPr>
            <p:ph type="sldNum" sz="quarter" idx="10"/>
          </p:nvPr>
        </p:nvSpPr>
        <p:spPr/>
        <p:txBody>
          <a:bodyPr/>
          <a:lstStyle/>
          <a:p>
            <a:fld id="{2828AB52-AF50-48BC-AE94-313762525599}" type="slidenum">
              <a:rPr lang="en-US" smtClean="0"/>
              <a:t>6</a:t>
            </a:fld>
            <a:endParaRPr lang="en-US"/>
          </a:p>
        </p:txBody>
      </p:sp>
    </p:spTree>
    <p:extLst>
      <p:ext uri="{BB962C8B-B14F-4D97-AF65-F5344CB8AC3E}">
        <p14:creationId xmlns:p14="http://schemas.microsoft.com/office/powerpoint/2010/main" val="353838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8AB52-AF50-48BC-AE94-313762525599}" type="slidenum">
              <a:rPr lang="en-US" smtClean="0"/>
              <a:t>7</a:t>
            </a:fld>
            <a:endParaRPr lang="en-US"/>
          </a:p>
        </p:txBody>
      </p:sp>
    </p:spTree>
    <p:extLst>
      <p:ext uri="{BB962C8B-B14F-4D97-AF65-F5344CB8AC3E}">
        <p14:creationId xmlns:p14="http://schemas.microsoft.com/office/powerpoint/2010/main" val="32616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28AB52-AF50-48BC-AE94-313762525599}" type="slidenum">
              <a:rPr lang="en-US" smtClean="0"/>
              <a:t>8</a:t>
            </a:fld>
            <a:endParaRPr lang="en-US"/>
          </a:p>
        </p:txBody>
      </p:sp>
    </p:spTree>
    <p:extLst>
      <p:ext uri="{BB962C8B-B14F-4D97-AF65-F5344CB8AC3E}">
        <p14:creationId xmlns:p14="http://schemas.microsoft.com/office/powerpoint/2010/main" val="100535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8AB52-AF50-48BC-AE94-313762525599}" type="slidenum">
              <a:rPr lang="en-US" smtClean="0"/>
              <a:t>9</a:t>
            </a:fld>
            <a:endParaRPr lang="en-US"/>
          </a:p>
        </p:txBody>
      </p:sp>
    </p:spTree>
    <p:extLst>
      <p:ext uri="{BB962C8B-B14F-4D97-AF65-F5344CB8AC3E}">
        <p14:creationId xmlns:p14="http://schemas.microsoft.com/office/powerpoint/2010/main" val="4439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Deficiency:</a:t>
            </a:r>
            <a:r>
              <a:rPr lang="en-US" baseline="0" dirty="0" smtClean="0"/>
              <a:t> a document’s relevance status is exchangeable: since the click/examine events are determined by the same set of features, if we switch the labels of relevance status, the model can find another optimal weight setting by switching the original weight vectors for this two events but still maximizing the likelihood function</a:t>
            </a:r>
            <a:endParaRPr lang="en-US" dirty="0"/>
          </a:p>
        </p:txBody>
      </p:sp>
      <p:sp>
        <p:nvSpPr>
          <p:cNvPr id="4" name="Slide Number Placeholder 3"/>
          <p:cNvSpPr>
            <a:spLocks noGrp="1"/>
          </p:cNvSpPr>
          <p:nvPr>
            <p:ph type="sldNum" sz="quarter" idx="10"/>
          </p:nvPr>
        </p:nvSpPr>
        <p:spPr/>
        <p:txBody>
          <a:bodyPr/>
          <a:lstStyle/>
          <a:p>
            <a:fld id="{2828AB52-AF50-48BC-AE94-313762525599}" type="slidenum">
              <a:rPr lang="en-US" smtClean="0"/>
              <a:t>13</a:t>
            </a:fld>
            <a:endParaRPr lang="en-US"/>
          </a:p>
        </p:txBody>
      </p:sp>
    </p:spTree>
    <p:extLst>
      <p:ext uri="{BB962C8B-B14F-4D97-AF65-F5344CB8AC3E}">
        <p14:creationId xmlns:p14="http://schemas.microsoft.com/office/powerpoint/2010/main" val="72533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8AB52-AF50-48BC-AE94-313762525599}" type="slidenum">
              <a:rPr lang="en-US" smtClean="0"/>
              <a:t>30</a:t>
            </a:fld>
            <a:endParaRPr lang="en-US"/>
          </a:p>
        </p:txBody>
      </p:sp>
    </p:spTree>
    <p:extLst>
      <p:ext uri="{BB962C8B-B14F-4D97-AF65-F5344CB8AC3E}">
        <p14:creationId xmlns:p14="http://schemas.microsoft.com/office/powerpoint/2010/main" val="230750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DDC320-223A-4F00-B42C-9B4807D0D04B}" type="datetime1">
              <a:rPr lang="en-US" smtClean="0"/>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1C0EE-B370-41C7-9B20-813A09237263}" type="datetime1">
              <a:rPr lang="en-US" smtClean="0"/>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6A799-B7F1-46DC-AD10-AFAAAE5C3B1A}" type="datetime1">
              <a:rPr lang="en-US" smtClean="0"/>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A4BA3-36C6-4403-A7F1-A73E9358DF22}" type="datetime1">
              <a:rPr lang="en-US" smtClean="0"/>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C63C8-C60A-4FD8-A208-D423E81F99AC}" type="datetime1">
              <a:rPr lang="en-US" smtClean="0"/>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5BED49-06F6-4762-845F-347F94CDDB9E}" type="datetime1">
              <a:rPr lang="en-US" smtClean="0"/>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FBA6C4-5D3E-434B-B4C3-EB81117E4E75}" type="datetime1">
              <a:rPr lang="en-US" smtClean="0"/>
              <a:t>5/15/2013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72CC7-D5E6-4C51-83C6-A6B6AB3FE1A4}" type="datetime1">
              <a:rPr lang="en-US" smtClean="0"/>
              <a:t>5/15/2013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B522F-461D-4B38-A362-9E5B74378E12}" type="datetime1">
              <a:rPr lang="en-US" smtClean="0"/>
              <a:t>5/15/2013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0D39A-E821-49AD-B888-B8B25BE73F44}" type="datetime1">
              <a:rPr lang="en-US" smtClean="0"/>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4A0A3-13E1-429B-9534-244BE55D98CA}" type="datetime1">
              <a:rPr lang="en-US" smtClean="0"/>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D60C9-255F-420D-93F7-C36412294E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7688E-4D5B-475A-9EDA-E5A6EFB70510}" type="datetime1">
              <a:rPr lang="en-US" smtClean="0"/>
              <a:t>5/15/2013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D60C9-255F-420D-93F7-C36412294E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470025"/>
          </a:xfrm>
        </p:spPr>
        <p:txBody>
          <a:bodyPr/>
          <a:lstStyle/>
          <a:p>
            <a:r>
              <a:rPr lang="en-US" dirty="0" smtClean="0"/>
              <a:t>Content-Aware Click Modeling</a:t>
            </a:r>
            <a:endParaRPr lang="en-US" dirty="0"/>
          </a:p>
        </p:txBody>
      </p:sp>
      <p:sp>
        <p:nvSpPr>
          <p:cNvPr id="3" name="Subtitle 2"/>
          <p:cNvSpPr>
            <a:spLocks noGrp="1"/>
          </p:cNvSpPr>
          <p:nvPr>
            <p:ph type="subTitle" idx="1"/>
          </p:nvPr>
        </p:nvSpPr>
        <p:spPr>
          <a:xfrm>
            <a:off x="609600" y="4038600"/>
            <a:ext cx="7924800" cy="1219200"/>
          </a:xfrm>
        </p:spPr>
        <p:txBody>
          <a:bodyPr>
            <a:normAutofit/>
          </a:bodyPr>
          <a:lstStyle/>
          <a:p>
            <a:r>
              <a:rPr lang="en-US" sz="2400" dirty="0" err="1" smtClean="0"/>
              <a:t>Hongning</a:t>
            </a:r>
            <a:r>
              <a:rPr lang="en-US" sz="2400" dirty="0" smtClean="0"/>
              <a:t> Wang</a:t>
            </a:r>
            <a:r>
              <a:rPr lang="en-US" sz="2400" baseline="30000" dirty="0" smtClean="0"/>
              <a:t>1</a:t>
            </a:r>
            <a:r>
              <a:rPr lang="en-US" sz="2400" dirty="0" smtClean="0"/>
              <a:t>, ChengXiang Zhai</a:t>
            </a:r>
            <a:r>
              <a:rPr lang="en-US" sz="2400" baseline="30000" dirty="0" smtClean="0"/>
              <a:t>1</a:t>
            </a:r>
            <a:r>
              <a:rPr lang="en-US" sz="2400" dirty="0" smtClean="0"/>
              <a:t>, Anlei Dong</a:t>
            </a:r>
            <a:r>
              <a:rPr lang="en-US" sz="2400" baseline="30000" dirty="0" smtClean="0"/>
              <a:t>2</a:t>
            </a:r>
            <a:r>
              <a:rPr lang="en-US" sz="2400" dirty="0" smtClean="0"/>
              <a:t> and Yi Chang</a:t>
            </a:r>
            <a:r>
              <a:rPr lang="en-US" sz="2400" baseline="30000" dirty="0" smtClean="0"/>
              <a:t>2</a:t>
            </a:r>
            <a:endParaRPr lang="en-US" sz="2400" dirty="0" smtClean="0"/>
          </a:p>
          <a:p>
            <a:endParaRPr lang="en-US" sz="2400" dirty="0"/>
          </a:p>
        </p:txBody>
      </p:sp>
      <p:grpSp>
        <p:nvGrpSpPr>
          <p:cNvPr id="6" name="Group 5"/>
          <p:cNvGrpSpPr/>
          <p:nvPr/>
        </p:nvGrpSpPr>
        <p:grpSpPr>
          <a:xfrm>
            <a:off x="381000" y="4667071"/>
            <a:ext cx="8458200" cy="1200329"/>
            <a:chOff x="381000" y="4800600"/>
            <a:chExt cx="8458200" cy="1200329"/>
          </a:xfrm>
        </p:grpSpPr>
        <p:sp>
          <p:nvSpPr>
            <p:cNvPr id="4" name="TextBox 3"/>
            <p:cNvSpPr txBox="1"/>
            <p:nvPr/>
          </p:nvSpPr>
          <p:spPr>
            <a:xfrm>
              <a:off x="381000" y="4800600"/>
              <a:ext cx="4191000" cy="1200329"/>
            </a:xfrm>
            <a:prstGeom prst="rect">
              <a:avLst/>
            </a:prstGeom>
            <a:noFill/>
          </p:spPr>
          <p:txBody>
            <a:bodyPr wrap="square" rtlCol="0">
              <a:spAutoFit/>
            </a:bodyPr>
            <a:lstStyle/>
            <a:p>
              <a:pPr algn="ctr"/>
              <a:r>
                <a:rPr lang="en-US" baseline="30000" dirty="0" smtClean="0">
                  <a:solidFill>
                    <a:schemeClr val="bg1">
                      <a:lumMod val="50000"/>
                    </a:schemeClr>
                  </a:solidFill>
                </a:rPr>
                <a:t>1</a:t>
              </a:r>
              <a:r>
                <a:rPr lang="en-US" dirty="0" smtClean="0">
                  <a:solidFill>
                    <a:schemeClr val="bg1">
                      <a:lumMod val="50000"/>
                    </a:schemeClr>
                  </a:solidFill>
                </a:rPr>
                <a:t>Department of Computer Science</a:t>
              </a:r>
            </a:p>
            <a:p>
              <a:pPr algn="ctr"/>
              <a:r>
                <a:rPr lang="en-US" dirty="0" smtClean="0">
                  <a:solidFill>
                    <a:schemeClr val="bg1">
                      <a:lumMod val="50000"/>
                    </a:schemeClr>
                  </a:solidFill>
                </a:rPr>
                <a:t>University of Illinois at Urbana-Champaign</a:t>
              </a:r>
            </a:p>
            <a:p>
              <a:pPr algn="ctr"/>
              <a:r>
                <a:rPr lang="en-US" dirty="0" smtClean="0">
                  <a:solidFill>
                    <a:schemeClr val="bg1">
                      <a:lumMod val="50000"/>
                    </a:schemeClr>
                  </a:solidFill>
                </a:rPr>
                <a:t>Urbana IL, 61801 USA</a:t>
              </a:r>
            </a:p>
            <a:p>
              <a:pPr algn="ctr"/>
              <a:r>
                <a:rPr lang="en-US" dirty="0" smtClean="0">
                  <a:solidFill>
                    <a:schemeClr val="bg1">
                      <a:lumMod val="50000"/>
                    </a:schemeClr>
                  </a:solidFill>
                </a:rPr>
                <a:t>{wang296,czhai}@</a:t>
              </a:r>
              <a:r>
                <a:rPr lang="en-US" dirty="0" err="1" smtClean="0">
                  <a:solidFill>
                    <a:schemeClr val="bg1">
                      <a:lumMod val="50000"/>
                    </a:schemeClr>
                  </a:solidFill>
                </a:rPr>
                <a:t>illinois.edu</a:t>
              </a:r>
              <a:endParaRPr lang="en-US" dirty="0">
                <a:solidFill>
                  <a:schemeClr val="bg1">
                    <a:lumMod val="50000"/>
                  </a:schemeClr>
                </a:solidFill>
              </a:endParaRPr>
            </a:p>
          </p:txBody>
        </p:sp>
        <p:sp>
          <p:nvSpPr>
            <p:cNvPr id="5" name="TextBox 4"/>
            <p:cNvSpPr txBox="1"/>
            <p:nvPr/>
          </p:nvSpPr>
          <p:spPr>
            <a:xfrm>
              <a:off x="4648200" y="4800600"/>
              <a:ext cx="4191000" cy="923330"/>
            </a:xfrm>
            <a:prstGeom prst="rect">
              <a:avLst/>
            </a:prstGeom>
            <a:noFill/>
          </p:spPr>
          <p:txBody>
            <a:bodyPr wrap="square" rtlCol="0">
              <a:spAutoFit/>
            </a:bodyPr>
            <a:lstStyle/>
            <a:p>
              <a:pPr algn="ctr"/>
              <a:r>
                <a:rPr lang="en-US" baseline="30000" dirty="0" smtClean="0">
                  <a:solidFill>
                    <a:schemeClr val="bg1">
                      <a:lumMod val="50000"/>
                    </a:schemeClr>
                  </a:solidFill>
                </a:rPr>
                <a:t>2</a:t>
              </a:r>
              <a:r>
                <a:rPr lang="en-US" dirty="0" smtClean="0">
                  <a:solidFill>
                    <a:schemeClr val="bg1">
                      <a:lumMod val="50000"/>
                    </a:schemeClr>
                  </a:solidFill>
                </a:rPr>
                <a:t>Yahoo! Labs</a:t>
              </a:r>
            </a:p>
            <a:p>
              <a:pPr algn="ctr"/>
              <a:r>
                <a:rPr lang="en-US" dirty="0" smtClean="0">
                  <a:solidFill>
                    <a:schemeClr val="bg1">
                      <a:lumMod val="50000"/>
                    </a:schemeClr>
                  </a:solidFill>
                </a:rPr>
                <a:t>701 First Avenue, Sunnyvale, CA 94089</a:t>
              </a:r>
            </a:p>
            <a:p>
              <a:pPr algn="ctr"/>
              <a:r>
                <a:rPr lang="en-US" dirty="0" smtClean="0">
                  <a:solidFill>
                    <a:schemeClr val="bg1">
                      <a:lumMod val="50000"/>
                    </a:schemeClr>
                  </a:solidFill>
                </a:rPr>
                <a:t>{</a:t>
              </a:r>
              <a:r>
                <a:rPr lang="en-US" dirty="0" err="1" smtClean="0">
                  <a:solidFill>
                    <a:schemeClr val="bg1">
                      <a:lumMod val="50000"/>
                    </a:schemeClr>
                  </a:solidFill>
                </a:rPr>
                <a:t>anlei,yichang</a:t>
              </a:r>
              <a:r>
                <a:rPr lang="en-US" dirty="0" smtClean="0">
                  <a:solidFill>
                    <a:schemeClr val="bg1">
                      <a:lumMod val="50000"/>
                    </a:schemeClr>
                  </a:solidFill>
                </a:rPr>
                <a:t>}@yahoo-</a:t>
              </a:r>
              <a:r>
                <a:rPr lang="en-US" dirty="0" err="1" smtClean="0">
                  <a:solidFill>
                    <a:schemeClr val="bg1">
                      <a:lumMod val="50000"/>
                    </a:schemeClr>
                  </a:solidFill>
                </a:rPr>
                <a:t>inc.com</a:t>
              </a:r>
              <a:endParaRPr lang="en-US" dirty="0">
                <a:solidFill>
                  <a:schemeClr val="bg1">
                    <a:lumMod val="50000"/>
                  </a:schemeClr>
                </a:solidFill>
              </a:endParaRPr>
            </a:p>
          </p:txBody>
        </p:sp>
      </p:grpSp>
      <p:pic>
        <p:nvPicPr>
          <p:cNvPr id="9218" name="Picture 2" descr="https://encrypted-tbn1.gstatic.com/images?q=tbn:ANd9GcSYoEFW6IYMdDF0IR1PUD2oP3HJjayzXxVMHoF5rFk-jsp35eF5"/>
          <p:cNvPicPr>
            <a:picLocks noChangeAspect="1" noChangeArrowheads="1"/>
          </p:cNvPicPr>
          <p:nvPr/>
        </p:nvPicPr>
        <p:blipFill>
          <a:blip r:embed="rId2" cstate="print"/>
          <a:srcRect/>
          <a:stretch>
            <a:fillRect/>
          </a:stretch>
        </p:blipFill>
        <p:spPr bwMode="auto">
          <a:xfrm>
            <a:off x="7391400" y="152400"/>
            <a:ext cx="1640758" cy="428625"/>
          </a:xfrm>
          <a:prstGeom prst="rect">
            <a:avLst/>
          </a:prstGeom>
          <a:noFill/>
        </p:spPr>
      </p:pic>
      <p:pic>
        <p:nvPicPr>
          <p:cNvPr id="9220" name="Picture 4" descr="http://ebics.net/system/files/block_images/uiuc_logo.gif"/>
          <p:cNvPicPr>
            <a:picLocks noChangeAspect="1" noChangeArrowheads="1"/>
          </p:cNvPicPr>
          <p:nvPr/>
        </p:nvPicPr>
        <p:blipFill>
          <a:blip r:embed="rId3" cstate="print"/>
          <a:srcRect/>
          <a:stretch>
            <a:fillRect/>
          </a:stretch>
        </p:blipFill>
        <p:spPr bwMode="auto">
          <a:xfrm>
            <a:off x="76200" y="76200"/>
            <a:ext cx="1143000" cy="7601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57400" y="3352800"/>
            <a:ext cx="5715000" cy="98743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Content-Aware Click Modeling</a:t>
            </a:r>
          </a:p>
        </p:txBody>
      </p:sp>
      <p:sp>
        <p:nvSpPr>
          <p:cNvPr id="3" name="Content Placeholder 2"/>
          <p:cNvSpPr>
            <a:spLocks noGrp="1"/>
          </p:cNvSpPr>
          <p:nvPr>
            <p:ph idx="1"/>
          </p:nvPr>
        </p:nvSpPr>
        <p:spPr/>
        <p:txBody>
          <a:bodyPr/>
          <a:lstStyle/>
          <a:p>
            <a:r>
              <a:rPr lang="en-US" dirty="0" smtClean="0"/>
              <a:t>Conditional probability definition</a:t>
            </a:r>
          </a:p>
          <a:p>
            <a:pPr lvl="1"/>
            <a:r>
              <a:rPr lang="en-US" dirty="0" smtClean="0"/>
              <a:t>Relevance probability</a:t>
            </a:r>
          </a:p>
          <a:p>
            <a:pPr lvl="1"/>
            <a:endParaRPr lang="en-US" sz="2400" dirty="0"/>
          </a:p>
          <a:p>
            <a:pPr lvl="1"/>
            <a:r>
              <a:rPr lang="en-US" dirty="0" smtClean="0"/>
              <a:t>Click probability</a:t>
            </a:r>
          </a:p>
          <a:p>
            <a:pPr lvl="1"/>
            <a:endParaRPr lang="en-US" sz="2400" dirty="0"/>
          </a:p>
          <a:p>
            <a:pPr lvl="1"/>
            <a:r>
              <a:rPr lang="en-US" dirty="0" smtClean="0"/>
              <a:t>Examine probability</a:t>
            </a:r>
            <a:endParaRPr lang="en-US" dirty="0"/>
          </a:p>
        </p:txBody>
      </p:sp>
      <p:sp>
        <p:nvSpPr>
          <p:cNvPr id="4" name="TextBox 3"/>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133600" y="2667000"/>
            <a:ext cx="4038600" cy="41434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614752" y="4572000"/>
            <a:ext cx="6538648" cy="990600"/>
          </a:xfrm>
          <a:prstGeom prst="rect">
            <a:avLst/>
          </a:prstGeom>
          <a:noFill/>
          <a:ln w="9525">
            <a:noFill/>
            <a:miter lim="800000"/>
            <a:headEnd/>
            <a:tailEnd/>
          </a:ln>
        </p:spPr>
      </p:pic>
      <p:cxnSp>
        <p:nvCxnSpPr>
          <p:cNvPr id="9" name="Straight Connector 8"/>
          <p:cNvCxnSpPr/>
          <p:nvPr/>
        </p:nvCxnSpPr>
        <p:spPr>
          <a:xfrm>
            <a:off x="4343400" y="31242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86400" y="31242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48200" y="3962400"/>
            <a:ext cx="685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48200" y="4343400"/>
            <a:ext cx="685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8200" y="5181600"/>
            <a:ext cx="6858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48200" y="5562600"/>
            <a:ext cx="6858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094360F5-36C3-4ECF-B05B-044EFDBA8F43}" type="datetime1">
              <a:rPr lang="en-US" smtClean="0"/>
              <a:t>5/15/2013</a:t>
            </a:fld>
            <a:endParaRPr lang="en-US"/>
          </a:p>
        </p:txBody>
      </p:sp>
      <p:sp>
        <p:nvSpPr>
          <p:cNvPr id="6" name="Slide Number Placeholder 5"/>
          <p:cNvSpPr>
            <a:spLocks noGrp="1"/>
          </p:cNvSpPr>
          <p:nvPr>
            <p:ph type="sldNum" sz="quarter" idx="12"/>
          </p:nvPr>
        </p:nvSpPr>
        <p:spPr/>
        <p:txBody>
          <a:bodyPr/>
          <a:lstStyle/>
          <a:p>
            <a:fld id="{05DD60C9-255F-420D-93F7-C36412294E59}" type="slidenum">
              <a:rPr lang="en-US" smtClean="0"/>
              <a:pPr/>
              <a:t>10</a:t>
            </a:fld>
            <a:endParaRPr lang="en-US"/>
          </a:p>
        </p:txBody>
      </p:sp>
    </p:spTree>
    <p:extLst>
      <p:ext uri="{BB962C8B-B14F-4D97-AF65-F5344CB8AC3E}">
        <p14:creationId xmlns:p14="http://schemas.microsoft.com/office/powerpoint/2010/main" val="1474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blinds(horizontal)">
                                      <p:cBhvr>
                                        <p:cTn id="34" dur="500"/>
                                        <p:tgtEl>
                                          <p:spTgt spid="1028"/>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Content-Aware Click Modeling</a:t>
            </a:r>
          </a:p>
        </p:txBody>
      </p:sp>
      <p:sp>
        <p:nvSpPr>
          <p:cNvPr id="3" name="Content Placeholder 2"/>
          <p:cNvSpPr>
            <a:spLocks noGrp="1"/>
          </p:cNvSpPr>
          <p:nvPr>
            <p:ph idx="1"/>
          </p:nvPr>
        </p:nvSpPr>
        <p:spPr/>
        <p:txBody>
          <a:bodyPr/>
          <a:lstStyle/>
          <a:p>
            <a:r>
              <a:rPr lang="en-US" dirty="0" smtClean="0"/>
              <a:t>Feature definition for conditional probabilities</a:t>
            </a:r>
          </a:p>
        </p:txBody>
      </p:sp>
      <p:sp>
        <p:nvSpPr>
          <p:cNvPr id="4" name="TextBox 3"/>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1486354" y="2286000"/>
            <a:ext cx="6209846" cy="425996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E9B869C9-4D8A-4198-A252-711D46E78575}" type="datetime1">
              <a:rPr lang="en-US" smtClean="0"/>
              <a:t>5/15/2013</a:t>
            </a:fld>
            <a:endParaRPr lang="en-US"/>
          </a:p>
        </p:txBody>
      </p:sp>
      <p:sp>
        <p:nvSpPr>
          <p:cNvPr id="6" name="Slide Number Placeholder 5"/>
          <p:cNvSpPr>
            <a:spLocks noGrp="1"/>
          </p:cNvSpPr>
          <p:nvPr>
            <p:ph type="sldNum" sz="quarter" idx="12"/>
          </p:nvPr>
        </p:nvSpPr>
        <p:spPr/>
        <p:txBody>
          <a:bodyPr/>
          <a:lstStyle/>
          <a:p>
            <a:fld id="{05DD60C9-255F-420D-93F7-C36412294E59}" type="slidenum">
              <a:rPr lang="en-US" smtClean="0"/>
              <a:pPr/>
              <a:t>11</a:t>
            </a:fld>
            <a:endParaRPr lang="en-US"/>
          </a:p>
        </p:txBody>
      </p:sp>
    </p:spTree>
    <p:extLst>
      <p:ext uri="{BB962C8B-B14F-4D97-AF65-F5344CB8AC3E}">
        <p14:creationId xmlns:p14="http://schemas.microsoft.com/office/powerpoint/2010/main" val="147475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Content-Aware Click Modeling</a:t>
            </a:r>
          </a:p>
        </p:txBody>
      </p:sp>
      <p:sp>
        <p:nvSpPr>
          <p:cNvPr id="3" name="Content Placeholder 2"/>
          <p:cNvSpPr>
            <a:spLocks noGrp="1"/>
          </p:cNvSpPr>
          <p:nvPr>
            <p:ph idx="1"/>
          </p:nvPr>
        </p:nvSpPr>
        <p:spPr/>
        <p:txBody>
          <a:bodyPr/>
          <a:lstStyle/>
          <a:p>
            <a:r>
              <a:rPr lang="en-US" dirty="0" smtClean="0"/>
              <a:t>Relevance estimation in BSS</a:t>
            </a:r>
          </a:p>
          <a:p>
            <a:pPr lvl="1"/>
            <a:r>
              <a:rPr lang="en-US" dirty="0" smtClean="0"/>
              <a:t> </a:t>
            </a:r>
          </a:p>
          <a:p>
            <a:r>
              <a:rPr lang="en-US" dirty="0" smtClean="0"/>
              <a:t>Model estimation</a:t>
            </a:r>
          </a:p>
          <a:p>
            <a:pPr lvl="1"/>
            <a:r>
              <a:rPr lang="en-US" dirty="0" smtClean="0"/>
              <a:t>Expectation Maximization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600200" y="3810000"/>
            <a:ext cx="5735431" cy="1352550"/>
          </a:xfrm>
          <a:prstGeom prst="rect">
            <a:avLst/>
          </a:prstGeom>
          <a:noFill/>
          <a:ln w="9525">
            <a:noFill/>
            <a:miter lim="800000"/>
            <a:headEnd/>
            <a:tailEnd/>
          </a:ln>
        </p:spPr>
      </p:pic>
      <p:grpSp>
        <p:nvGrpSpPr>
          <p:cNvPr id="23" name="Group 22"/>
          <p:cNvGrpSpPr/>
          <p:nvPr/>
        </p:nvGrpSpPr>
        <p:grpSpPr>
          <a:xfrm>
            <a:off x="1905000" y="4933950"/>
            <a:ext cx="4190206" cy="1450777"/>
            <a:chOff x="2514600" y="4038600"/>
            <a:chExt cx="3352800" cy="1450777"/>
          </a:xfrm>
        </p:grpSpPr>
        <p:grpSp>
          <p:nvGrpSpPr>
            <p:cNvPr id="16" name="Group 15"/>
            <p:cNvGrpSpPr/>
            <p:nvPr/>
          </p:nvGrpSpPr>
          <p:grpSpPr>
            <a:xfrm>
              <a:off x="2514600" y="4039394"/>
              <a:ext cx="3352800" cy="1449983"/>
              <a:chOff x="2667000" y="4115594"/>
              <a:chExt cx="3352800" cy="1449983"/>
            </a:xfrm>
          </p:grpSpPr>
          <p:sp>
            <p:nvSpPr>
              <p:cNvPr id="6" name="TextBox 5"/>
              <p:cNvSpPr txBox="1"/>
              <p:nvPr/>
            </p:nvSpPr>
            <p:spPr>
              <a:xfrm>
                <a:off x="2667000" y="4549914"/>
                <a:ext cx="3352800" cy="1015663"/>
              </a:xfrm>
              <a:prstGeom prst="rect">
                <a:avLst/>
              </a:prstGeom>
              <a:noFill/>
            </p:spPr>
            <p:txBody>
              <a:bodyPr wrap="square" rtlCol="0">
                <a:spAutoFit/>
              </a:bodyPr>
              <a:lstStyle/>
              <a:p>
                <a:pPr algn="ctr"/>
                <a:r>
                  <a:rPr lang="en-US" sz="2000" dirty="0" smtClean="0">
                    <a:solidFill>
                      <a:srgbClr val="0070C0"/>
                    </a:solidFill>
                  </a:rPr>
                  <a:t>E-Step: Posterior distribution of examine event and relevance quality </a:t>
                </a:r>
                <a:endParaRPr lang="en-US" sz="2000" dirty="0">
                  <a:solidFill>
                    <a:srgbClr val="0070C0"/>
                  </a:solidFill>
                </a:endParaRPr>
              </a:p>
            </p:txBody>
          </p:sp>
          <p:cxnSp>
            <p:nvCxnSpPr>
              <p:cNvPr id="8" name="Straight Arrow Connector 7"/>
              <p:cNvCxnSpPr>
                <a:stCxn id="6" idx="0"/>
              </p:cNvCxnSpPr>
              <p:nvPr/>
            </p:nvCxnSpPr>
            <p:spPr>
              <a:xfrm flipV="1">
                <a:off x="4343400" y="4115594"/>
                <a:ext cx="794" cy="43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3276600" y="4038600"/>
              <a:ext cx="1905000"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209800" y="5238750"/>
            <a:ext cx="5791200" cy="1600200"/>
            <a:chOff x="2362200" y="4343400"/>
            <a:chExt cx="5791200" cy="1600200"/>
          </a:xfrm>
        </p:grpSpPr>
        <p:cxnSp>
          <p:nvCxnSpPr>
            <p:cNvPr id="11" name="Straight Connector 10"/>
            <p:cNvCxnSpPr/>
            <p:nvPr/>
          </p:nvCxnSpPr>
          <p:spPr>
            <a:xfrm>
              <a:off x="2362200" y="4343400"/>
              <a:ext cx="5105400"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3400" y="5235714"/>
              <a:ext cx="3810000" cy="707886"/>
            </a:xfrm>
            <a:prstGeom prst="rect">
              <a:avLst/>
            </a:prstGeom>
            <a:noFill/>
          </p:spPr>
          <p:txBody>
            <a:bodyPr wrap="square" rtlCol="0">
              <a:spAutoFit/>
            </a:bodyPr>
            <a:lstStyle/>
            <a:p>
              <a:pPr algn="ctr"/>
              <a:r>
                <a:rPr lang="en-US" sz="2000" dirty="0" smtClean="0">
                  <a:solidFill>
                    <a:srgbClr val="FF0000"/>
                  </a:solidFill>
                </a:rPr>
                <a:t>M-Step: Maximize the expectation of complete log-likelihood</a:t>
              </a:r>
              <a:endParaRPr lang="en-US" sz="2000" dirty="0">
                <a:solidFill>
                  <a:srgbClr val="FF0000"/>
                </a:solidFill>
              </a:endParaRPr>
            </a:p>
          </p:txBody>
        </p:sp>
        <p:cxnSp>
          <p:nvCxnSpPr>
            <p:cNvPr id="19" name="Straight Arrow Connector 18"/>
            <p:cNvCxnSpPr>
              <a:stCxn id="18" idx="0"/>
            </p:cNvCxnSpPr>
            <p:nvPr/>
          </p:nvCxnSpPr>
          <p:spPr>
            <a:xfrm rot="5400000" flipH="1" flipV="1">
              <a:off x="5840343" y="4827657"/>
              <a:ext cx="81611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33B25D6B-0A93-43E0-9310-EFA551096210}" type="datetime1">
              <a:rPr lang="en-US" smtClean="0"/>
              <a:t>5/15/2013</a:t>
            </a:fld>
            <a:endParaRPr lang="en-US"/>
          </a:p>
        </p:txBody>
      </p:sp>
      <p:sp>
        <p:nvSpPr>
          <p:cNvPr id="7" name="Slide Number Placeholder 6"/>
          <p:cNvSpPr>
            <a:spLocks noGrp="1"/>
          </p:cNvSpPr>
          <p:nvPr>
            <p:ph type="sldNum" sz="quarter" idx="12"/>
          </p:nvPr>
        </p:nvSpPr>
        <p:spPr/>
        <p:txBody>
          <a:bodyPr/>
          <a:lstStyle/>
          <a:p>
            <a:fld id="{05DD60C9-255F-420D-93F7-C36412294E59}" type="slidenum">
              <a:rPr lang="en-US" smtClean="0"/>
              <a:pPr/>
              <a:t>12</a:t>
            </a:fld>
            <a:endParaRPr lang="en-US"/>
          </a:p>
        </p:txBody>
      </p:sp>
      <p:pic>
        <p:nvPicPr>
          <p:cNvPr id="9" name="Picture 8"/>
          <p:cNvPicPr>
            <a:picLocks noChangeAspect="1"/>
          </p:cNvPicPr>
          <p:nvPr/>
        </p:nvPicPr>
        <p:blipFill>
          <a:blip r:embed="rId3">
            <a:lum contrast="40000"/>
          </a:blip>
          <a:stretch>
            <a:fillRect/>
          </a:stretch>
        </p:blipFill>
        <p:spPr>
          <a:xfrm>
            <a:off x="1295400" y="2211225"/>
            <a:ext cx="4555840" cy="493875"/>
          </a:xfrm>
          <a:prstGeom prst="rect">
            <a:avLst/>
          </a:prstGeom>
        </p:spPr>
      </p:pic>
    </p:spTree>
    <p:extLst>
      <p:ext uri="{BB962C8B-B14F-4D97-AF65-F5344CB8AC3E}">
        <p14:creationId xmlns:p14="http://schemas.microsoft.com/office/powerpoint/2010/main" val="329349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Regularization</a:t>
            </a:r>
            <a:endParaRPr lang="en-US" dirty="0"/>
          </a:p>
        </p:txBody>
      </p:sp>
      <p:sp>
        <p:nvSpPr>
          <p:cNvPr id="3" name="Content Placeholder 2"/>
          <p:cNvSpPr>
            <a:spLocks noGrp="1"/>
          </p:cNvSpPr>
          <p:nvPr>
            <p:ph idx="1"/>
          </p:nvPr>
        </p:nvSpPr>
        <p:spPr/>
        <p:txBody>
          <a:bodyPr/>
          <a:lstStyle/>
          <a:p>
            <a:r>
              <a:rPr lang="en-US" dirty="0" smtClean="0"/>
              <a:t>Unidentifiable</a:t>
            </a:r>
          </a:p>
          <a:p>
            <a:pPr lvl="1"/>
            <a:r>
              <a:rPr lang="en-US" dirty="0" smtClean="0"/>
              <a:t> </a:t>
            </a:r>
            <a:endParaRPr lang="en-US" dirty="0"/>
          </a:p>
          <a:p>
            <a:r>
              <a:rPr lang="en-US" dirty="0" smtClean="0"/>
              <a:t>Solution</a:t>
            </a:r>
          </a:p>
          <a:p>
            <a:pPr lvl="1"/>
            <a:r>
              <a:rPr lang="en-US" dirty="0" smtClean="0"/>
              <a:t>Posterior Regularized EM </a:t>
            </a:r>
            <a:r>
              <a:rPr lang="en-US" i="1" baseline="30000" dirty="0" smtClean="0"/>
              <a:t>[</a:t>
            </a:r>
            <a:r>
              <a:rPr lang="en-US" i="1" baseline="30000" dirty="0" err="1" smtClean="0"/>
              <a:t>Graca</a:t>
            </a:r>
            <a:r>
              <a:rPr lang="en-US" i="1" baseline="30000" dirty="0" smtClean="0"/>
              <a:t> et al. NIPS’07]</a:t>
            </a:r>
            <a:endParaRPr lang="en-US" i="1" baseline="30000" dirty="0"/>
          </a:p>
        </p:txBody>
      </p:sp>
      <p:pic>
        <p:nvPicPr>
          <p:cNvPr id="3074" name="Picture 2"/>
          <p:cNvPicPr>
            <a:picLocks noChangeAspect="1" noChangeArrowheads="1"/>
          </p:cNvPicPr>
          <p:nvPr/>
        </p:nvPicPr>
        <p:blipFill>
          <a:blip r:embed="rId3" cstate="print"/>
          <a:srcRect/>
          <a:stretch>
            <a:fillRect/>
          </a:stretch>
        </p:blipFill>
        <p:spPr bwMode="auto">
          <a:xfrm>
            <a:off x="2590800" y="3962400"/>
            <a:ext cx="4081947" cy="16002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295400" y="2308247"/>
            <a:ext cx="2998430" cy="291808"/>
          </a:xfrm>
          <a:prstGeom prst="rect">
            <a:avLst/>
          </a:prstGeom>
          <a:noFill/>
          <a:ln w="9525">
            <a:noFill/>
            <a:miter lim="800000"/>
            <a:headEnd/>
            <a:tailEnd/>
          </a:ln>
        </p:spPr>
      </p:pic>
      <p:grpSp>
        <p:nvGrpSpPr>
          <p:cNvPr id="15" name="Group 14"/>
          <p:cNvGrpSpPr/>
          <p:nvPr/>
        </p:nvGrpSpPr>
        <p:grpSpPr>
          <a:xfrm>
            <a:off x="4343400" y="2057400"/>
            <a:ext cx="3776043" cy="381000"/>
            <a:chOff x="4343400" y="2057400"/>
            <a:chExt cx="3776043" cy="381000"/>
          </a:xfrm>
        </p:grpSpPr>
        <p:pic>
          <p:nvPicPr>
            <p:cNvPr id="3076" name="Picture 4"/>
            <p:cNvPicPr>
              <a:picLocks noChangeAspect="1" noChangeArrowheads="1"/>
            </p:cNvPicPr>
            <p:nvPr/>
          </p:nvPicPr>
          <p:blipFill>
            <a:blip r:embed="rId5" cstate="print"/>
            <a:srcRect/>
            <a:stretch>
              <a:fillRect/>
            </a:stretch>
          </p:blipFill>
          <p:spPr bwMode="auto">
            <a:xfrm>
              <a:off x="4830193" y="2057400"/>
              <a:ext cx="3289250" cy="274320"/>
            </a:xfrm>
            <a:prstGeom prst="rect">
              <a:avLst/>
            </a:prstGeom>
            <a:noFill/>
            <a:ln w="9525">
              <a:noFill/>
              <a:miter lim="800000"/>
              <a:headEnd/>
              <a:tailEnd/>
            </a:ln>
          </p:spPr>
        </p:pic>
        <p:cxnSp>
          <p:nvCxnSpPr>
            <p:cNvPr id="9" name="Straight Arrow Connector 8"/>
            <p:cNvCxnSpPr/>
            <p:nvPr/>
          </p:nvCxnSpPr>
          <p:spPr>
            <a:xfrm flipV="1">
              <a:off x="4343400" y="2209800"/>
              <a:ext cx="3810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343400" y="2438400"/>
            <a:ext cx="3839593" cy="426720"/>
            <a:chOff x="4343400" y="2438400"/>
            <a:chExt cx="3839593" cy="426720"/>
          </a:xfrm>
        </p:grpSpPr>
        <p:pic>
          <p:nvPicPr>
            <p:cNvPr id="3077" name="Picture 5"/>
            <p:cNvPicPr>
              <a:picLocks noChangeAspect="1" noChangeArrowheads="1"/>
            </p:cNvPicPr>
            <p:nvPr/>
          </p:nvPicPr>
          <p:blipFill>
            <a:blip r:embed="rId6" cstate="print"/>
            <a:srcRect/>
            <a:stretch>
              <a:fillRect/>
            </a:stretch>
          </p:blipFill>
          <p:spPr bwMode="auto">
            <a:xfrm>
              <a:off x="4800600" y="2590800"/>
              <a:ext cx="3382393" cy="274320"/>
            </a:xfrm>
            <a:prstGeom prst="rect">
              <a:avLst/>
            </a:prstGeom>
            <a:noFill/>
            <a:ln w="9525">
              <a:noFill/>
              <a:miter lim="800000"/>
              <a:headEnd/>
              <a:tailEnd/>
            </a:ln>
          </p:spPr>
        </p:pic>
        <p:cxnSp>
          <p:nvCxnSpPr>
            <p:cNvPr id="10" name="Straight Arrow Connector 9"/>
            <p:cNvCxnSpPr/>
            <p:nvPr/>
          </p:nvCxnSpPr>
          <p:spPr>
            <a:xfrm>
              <a:off x="4343400" y="2438400"/>
              <a:ext cx="3810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7E1F5F2-9357-410E-A93F-91BDEDED0AD3}"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13</a:t>
            </a:fld>
            <a:endParaRPr lang="en-US"/>
          </a:p>
        </p:txBody>
      </p:sp>
    </p:spTree>
    <p:extLst>
      <p:ext uri="{BB962C8B-B14F-4D97-AF65-F5344CB8AC3E}">
        <p14:creationId xmlns:p14="http://schemas.microsoft.com/office/powerpoint/2010/main" val="28918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down)">
                                      <p:cBhvr>
                                        <p:cTn id="7" dur="500"/>
                                        <p:tgtEl>
                                          <p:spTgt spid="15"/>
                                        </p:tgtEl>
                                      </p:cBhvr>
                                    </p:animEffect>
                                  </p:childTnLst>
                                </p:cTn>
                              </p:par>
                              <p:par>
                                <p:cTn id="8" presetID="5" presetClass="entr" presetSubtype="5"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linds(horizontal)">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Constraints I</a:t>
            </a:r>
            <a:endParaRPr lang="en-US" dirty="0"/>
          </a:p>
        </p:txBody>
      </p:sp>
      <p:sp>
        <p:nvSpPr>
          <p:cNvPr id="3" name="Content Placeholder 2"/>
          <p:cNvSpPr>
            <a:spLocks noGrp="1"/>
          </p:cNvSpPr>
          <p:nvPr>
            <p:ph idx="1"/>
          </p:nvPr>
        </p:nvSpPr>
        <p:spPr/>
        <p:txBody>
          <a:bodyPr/>
          <a:lstStyle/>
          <a:p>
            <a:r>
              <a:rPr lang="en-US" dirty="0" smtClean="0"/>
              <a:t>Dampen noisy clicks</a:t>
            </a:r>
          </a:p>
          <a:p>
            <a:endParaRPr lang="en-US" sz="2400" dirty="0"/>
          </a:p>
          <a:p>
            <a:endParaRPr lang="en-US" sz="2400" dirty="0" smtClean="0"/>
          </a:p>
        </p:txBody>
      </p:sp>
      <p:pic>
        <p:nvPicPr>
          <p:cNvPr id="4100" name="Picture 4"/>
          <p:cNvPicPr>
            <a:picLocks noChangeAspect="1" noChangeArrowheads="1"/>
          </p:cNvPicPr>
          <p:nvPr/>
        </p:nvPicPr>
        <p:blipFill>
          <a:blip r:embed="rId2" cstate="print"/>
          <a:srcRect/>
          <a:stretch>
            <a:fillRect/>
          </a:stretch>
        </p:blipFill>
        <p:spPr bwMode="auto">
          <a:xfrm>
            <a:off x="990600" y="2102366"/>
            <a:ext cx="7543800" cy="963443"/>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F1DFD405-7910-43EB-ABEC-36CE5AFD5101}"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14</a:t>
            </a:fld>
            <a:endParaRPr lang="en-US"/>
          </a:p>
        </p:txBody>
      </p:sp>
      <p:pic>
        <p:nvPicPr>
          <p:cNvPr id="6" name="Picture 5"/>
          <p:cNvPicPr>
            <a:picLocks noChangeAspect="1"/>
          </p:cNvPicPr>
          <p:nvPr/>
        </p:nvPicPr>
        <p:blipFill>
          <a:blip r:embed="rId3">
            <a:lum contrast="40000"/>
          </a:blip>
          <a:stretch>
            <a:fillRect/>
          </a:stretch>
        </p:blipFill>
        <p:spPr>
          <a:xfrm>
            <a:off x="2019300" y="4091208"/>
            <a:ext cx="5486400" cy="328392"/>
          </a:xfrm>
          <a:prstGeom prst="rect">
            <a:avLst/>
          </a:prstGeom>
        </p:spPr>
      </p:pic>
      <p:sp>
        <p:nvSpPr>
          <p:cNvPr id="7" name="Down Arrow 6"/>
          <p:cNvSpPr/>
          <p:nvPr/>
        </p:nvSpPr>
        <p:spPr>
          <a:xfrm rot="3066894">
            <a:off x="4889168" y="2949047"/>
            <a:ext cx="290639" cy="1199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1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Constraints II</a:t>
            </a:r>
            <a:endParaRPr lang="en-US" dirty="0"/>
          </a:p>
        </p:txBody>
      </p:sp>
      <p:sp>
        <p:nvSpPr>
          <p:cNvPr id="3" name="Content Placeholder 2"/>
          <p:cNvSpPr>
            <a:spLocks noGrp="1"/>
          </p:cNvSpPr>
          <p:nvPr>
            <p:ph idx="1"/>
          </p:nvPr>
        </p:nvSpPr>
        <p:spPr/>
        <p:txBody>
          <a:bodyPr/>
          <a:lstStyle/>
          <a:p>
            <a:r>
              <a:rPr lang="en-US" dirty="0" smtClean="0"/>
              <a:t>Reduce </a:t>
            </a:r>
            <a:r>
              <a:rPr lang="en-US" dirty="0" err="1" smtClean="0"/>
              <a:t>mis</a:t>
            </a:r>
            <a:r>
              <a:rPr lang="en-US" dirty="0" smtClean="0"/>
              <a:t>-ordered pairs</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299209" y="2438400"/>
            <a:ext cx="6320791" cy="1600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F1DFD405-7910-43EB-ABEC-36CE5AFD5101}"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15</a:t>
            </a:fld>
            <a:endParaRPr lang="en-US"/>
          </a:p>
        </p:txBody>
      </p:sp>
      <p:grpSp>
        <p:nvGrpSpPr>
          <p:cNvPr id="10" name="Group 9"/>
          <p:cNvGrpSpPr/>
          <p:nvPr/>
        </p:nvGrpSpPr>
        <p:grpSpPr>
          <a:xfrm>
            <a:off x="1905000" y="4038600"/>
            <a:ext cx="3733800" cy="857310"/>
            <a:chOff x="1905000" y="4038600"/>
            <a:chExt cx="3733800" cy="857310"/>
          </a:xfrm>
        </p:grpSpPr>
        <p:cxnSp>
          <p:nvCxnSpPr>
            <p:cNvPr id="7" name="Straight Arrow Connector 6"/>
            <p:cNvCxnSpPr>
              <a:endCxn id="8" idx="0"/>
            </p:cNvCxnSpPr>
            <p:nvPr/>
          </p:nvCxnSpPr>
          <p:spPr>
            <a:xfrm>
              <a:off x="3124200" y="4038600"/>
              <a:ext cx="647700" cy="457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05000" y="4495800"/>
              <a:ext cx="3733800" cy="400110"/>
            </a:xfrm>
            <a:prstGeom prst="rect">
              <a:avLst/>
            </a:prstGeom>
            <a:noFill/>
          </p:spPr>
          <p:txBody>
            <a:bodyPr wrap="square" rtlCol="0">
              <a:spAutoFit/>
            </a:bodyPr>
            <a:lstStyle/>
            <a:p>
              <a:pPr algn="ctr"/>
              <a:r>
                <a:rPr lang="en-US" sz="2000" dirty="0" smtClean="0"/>
                <a:t>Penalize the inconsistent clicks</a:t>
              </a:r>
              <a:endParaRPr lang="en-US" sz="2000" dirty="0"/>
            </a:p>
          </p:txBody>
        </p:sp>
      </p:grpSp>
    </p:spTree>
    <p:extLst>
      <p:ext uri="{BB962C8B-B14F-4D97-AF65-F5344CB8AC3E}">
        <p14:creationId xmlns:p14="http://schemas.microsoft.com/office/powerpoint/2010/main" val="331720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normAutofit lnSpcReduction="10000"/>
          </a:bodyPr>
          <a:lstStyle/>
          <a:p>
            <a:r>
              <a:rPr lang="en-US" dirty="0" smtClean="0"/>
              <a:t>Yahoo! News Search log</a:t>
            </a:r>
          </a:p>
          <a:p>
            <a:pPr lvl="1"/>
            <a:r>
              <a:rPr lang="en-US" dirty="0" smtClean="0"/>
              <a:t>May 2011 to July 2011</a:t>
            </a:r>
          </a:p>
          <a:p>
            <a:pPr lvl="1"/>
            <a:r>
              <a:rPr lang="en-US" dirty="0" smtClean="0"/>
              <a:t>Normal click set</a:t>
            </a:r>
          </a:p>
          <a:p>
            <a:pPr lvl="2"/>
            <a:r>
              <a:rPr lang="en-US" dirty="0" smtClean="0"/>
              <a:t>460k queries</a:t>
            </a:r>
          </a:p>
          <a:p>
            <a:pPr lvl="1"/>
            <a:r>
              <a:rPr lang="en-US" dirty="0" smtClean="0"/>
              <a:t>Random bucket click set</a:t>
            </a:r>
          </a:p>
          <a:p>
            <a:pPr lvl="2"/>
            <a:r>
              <a:rPr lang="en-US" dirty="0" smtClean="0"/>
              <a:t>Randomly shuffle top 4 positions – reduce position bias </a:t>
            </a:r>
          </a:p>
          <a:p>
            <a:pPr lvl="2"/>
            <a:r>
              <a:rPr lang="en-US" dirty="0" smtClean="0"/>
              <a:t>378k queries</a:t>
            </a:r>
          </a:p>
          <a:p>
            <a:pPr lvl="1"/>
            <a:r>
              <a:rPr lang="en-US" dirty="0" smtClean="0"/>
              <a:t>Editor’s annotation set</a:t>
            </a:r>
          </a:p>
          <a:p>
            <a:pPr lvl="2"/>
            <a:r>
              <a:rPr lang="en-US" dirty="0" smtClean="0"/>
              <a:t>Aug 9, 2011</a:t>
            </a:r>
          </a:p>
          <a:p>
            <a:pPr lvl="2"/>
            <a:r>
              <a:rPr lang="en-US" dirty="0" smtClean="0"/>
              <a:t>1.4k unique queries</a:t>
            </a:r>
          </a:p>
        </p:txBody>
      </p:sp>
      <p:sp>
        <p:nvSpPr>
          <p:cNvPr id="4" name="Date Placeholder 3"/>
          <p:cNvSpPr>
            <a:spLocks noGrp="1"/>
          </p:cNvSpPr>
          <p:nvPr>
            <p:ph type="dt" sz="half" idx="10"/>
          </p:nvPr>
        </p:nvSpPr>
        <p:spPr/>
        <p:txBody>
          <a:bodyPr/>
          <a:lstStyle/>
          <a:p>
            <a:fld id="{62CAD0FC-46AF-40D0-8A02-1F880E31B6F8}"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16</a:t>
            </a:fld>
            <a:endParaRPr lang="en-US"/>
          </a:p>
        </p:txBody>
      </p:sp>
    </p:spTree>
    <p:extLst>
      <p:ext uri="{BB962C8B-B14F-4D97-AF65-F5344CB8AC3E}">
        <p14:creationId xmlns:p14="http://schemas.microsoft.com/office/powerpoint/2010/main" val="303576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a:t>
            </a:r>
            <a:endParaRPr lang="en-US" dirty="0"/>
          </a:p>
        </p:txBody>
      </p:sp>
      <p:sp>
        <p:nvSpPr>
          <p:cNvPr id="3" name="Content Placeholder 2"/>
          <p:cNvSpPr>
            <a:spLocks noGrp="1"/>
          </p:cNvSpPr>
          <p:nvPr>
            <p:ph idx="1"/>
          </p:nvPr>
        </p:nvSpPr>
        <p:spPr/>
        <p:txBody>
          <a:bodyPr/>
          <a:lstStyle/>
          <a:p>
            <a:r>
              <a:rPr lang="en-US" dirty="0" smtClean="0"/>
              <a:t>Evaluation set statistics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76400" y="2590800"/>
            <a:ext cx="6085679" cy="222438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09600" y="2667000"/>
            <a:ext cx="7937499" cy="3352800"/>
          </a:xfrm>
          <a:prstGeom prst="rect">
            <a:avLst/>
          </a:prstGeom>
          <a:noFill/>
          <a:ln w="9525">
            <a:noFill/>
            <a:miter lim="800000"/>
            <a:headEnd/>
            <a:tailEnd/>
          </a:ln>
        </p:spPr>
      </p:pic>
      <p:sp>
        <p:nvSpPr>
          <p:cNvPr id="6" name="Oval 5"/>
          <p:cNvSpPr/>
          <p:nvPr/>
        </p:nvSpPr>
        <p:spPr>
          <a:xfrm>
            <a:off x="2057400" y="2895600"/>
            <a:ext cx="685800" cy="2514600"/>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CF50821-975E-4821-B36D-D0632C6525F3}"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17</a:t>
            </a:fld>
            <a:endParaRPr lang="en-US"/>
          </a:p>
        </p:txBody>
      </p:sp>
    </p:spTree>
    <p:extLst>
      <p:ext uri="{BB962C8B-B14F-4D97-AF65-F5344CB8AC3E}">
        <p14:creationId xmlns:p14="http://schemas.microsoft.com/office/powerpoint/2010/main" val="15365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linds(horizont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Relevance Modeling</a:t>
            </a:r>
            <a:endParaRPr lang="en-US" dirty="0"/>
          </a:p>
        </p:txBody>
      </p:sp>
      <p:sp>
        <p:nvSpPr>
          <p:cNvPr id="3" name="Content Placeholder 2"/>
          <p:cNvSpPr>
            <a:spLocks noGrp="1"/>
          </p:cNvSpPr>
          <p:nvPr>
            <p:ph idx="1"/>
          </p:nvPr>
        </p:nvSpPr>
        <p:spPr/>
        <p:txBody>
          <a:bodyPr/>
          <a:lstStyle/>
          <a:p>
            <a:r>
              <a:rPr lang="en-US" dirty="0" smtClean="0"/>
              <a:t>Evaluation metrics</a:t>
            </a:r>
          </a:p>
          <a:p>
            <a:pPr lvl="1"/>
            <a:r>
              <a:rPr lang="en-US" dirty="0" smtClean="0"/>
              <a:t>Perplexity</a:t>
            </a:r>
          </a:p>
          <a:p>
            <a:pPr lvl="2"/>
            <a:r>
              <a:rPr lang="en-US" dirty="0" smtClean="0"/>
              <a:t> </a:t>
            </a:r>
          </a:p>
          <a:p>
            <a:pPr lvl="2"/>
            <a:r>
              <a:rPr lang="en-US" dirty="0" smtClean="0"/>
              <a:t>Distance between prediction and observation</a:t>
            </a:r>
          </a:p>
          <a:p>
            <a:pPr lvl="1"/>
            <a:r>
              <a:rPr lang="en-US" dirty="0" smtClean="0"/>
              <a:t>Deficiency</a:t>
            </a:r>
          </a:p>
          <a:p>
            <a:pPr lvl="2"/>
            <a:r>
              <a:rPr lang="en-US" dirty="0" smtClean="0"/>
              <a:t>Evaluated on positional-biased clicks</a:t>
            </a:r>
          </a:p>
          <a:p>
            <a:pPr lvl="2"/>
            <a:r>
              <a:rPr lang="en-US" dirty="0" smtClean="0"/>
              <a:t>Sensitive to the scale of prediction</a:t>
            </a:r>
            <a:endParaRPr lang="en-US" dirty="0"/>
          </a:p>
        </p:txBody>
      </p:sp>
      <p:pic>
        <p:nvPicPr>
          <p:cNvPr id="1030" name="Picture 6"/>
          <p:cNvPicPr>
            <a:picLocks noChangeAspect="1" noChangeArrowheads="1"/>
          </p:cNvPicPr>
          <p:nvPr/>
        </p:nvPicPr>
        <p:blipFill>
          <a:blip r:embed="rId2" cstate="print"/>
          <a:srcRect/>
          <a:stretch>
            <a:fillRect/>
          </a:stretch>
        </p:blipFill>
        <p:spPr bwMode="auto">
          <a:xfrm>
            <a:off x="1676400" y="2730121"/>
            <a:ext cx="4572000" cy="317879"/>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C19DCEDB-F0B2-4A6C-9C12-D2E58F08B73D}"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18</a:t>
            </a:fld>
            <a:endParaRPr lang="en-US"/>
          </a:p>
        </p:txBody>
      </p:sp>
    </p:spTree>
    <p:extLst>
      <p:ext uri="{BB962C8B-B14F-4D97-AF65-F5344CB8AC3E}">
        <p14:creationId xmlns:p14="http://schemas.microsoft.com/office/powerpoint/2010/main" val="15365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Relevance Modeling</a:t>
            </a:r>
            <a:endParaRPr lang="en-US" dirty="0"/>
          </a:p>
        </p:txBody>
      </p:sp>
      <p:sp>
        <p:nvSpPr>
          <p:cNvPr id="3" name="Content Placeholder 2"/>
          <p:cNvSpPr>
            <a:spLocks noGrp="1"/>
          </p:cNvSpPr>
          <p:nvPr>
            <p:ph idx="1"/>
          </p:nvPr>
        </p:nvSpPr>
        <p:spPr/>
        <p:txBody>
          <a:bodyPr/>
          <a:lstStyle/>
          <a:p>
            <a:r>
              <a:rPr lang="en-US" dirty="0" smtClean="0"/>
              <a:t>Empirical analysis of perplexity</a:t>
            </a:r>
          </a:p>
          <a:p>
            <a:pPr lvl="1"/>
            <a:r>
              <a:rPr lang="en-US" dirty="0" smtClean="0"/>
              <a:t>Naïve Click Model (NCM)</a:t>
            </a:r>
          </a:p>
          <a:p>
            <a:pPr lvl="2"/>
            <a:r>
              <a:rPr lang="en-US" dirty="0" smtClean="0"/>
              <a:t>Click through rate =&gt; relevance</a:t>
            </a:r>
          </a:p>
          <a:p>
            <a:pPr lvl="1"/>
            <a:r>
              <a:rPr lang="en-US" dirty="0" smtClean="0"/>
              <a:t>Metrics</a:t>
            </a:r>
          </a:p>
          <a:p>
            <a:pPr lvl="2"/>
            <a:r>
              <a:rPr lang="en-US" dirty="0" smtClean="0"/>
              <a:t>Perplexity on normal test set</a:t>
            </a:r>
          </a:p>
          <a:p>
            <a:pPr lvl="2"/>
            <a:r>
              <a:rPr lang="en-US" dirty="0" smtClean="0"/>
              <a:t>P@1 on bucket test set – unbiased </a:t>
            </a:r>
            <a:r>
              <a:rPr lang="en-US" i="1" baseline="30000" dirty="0" smtClean="0"/>
              <a:t>[Li et al. WSDM’11] </a:t>
            </a:r>
          </a:p>
        </p:txBody>
      </p:sp>
      <p:pic>
        <p:nvPicPr>
          <p:cNvPr id="1029" name="Picture 5"/>
          <p:cNvPicPr>
            <a:picLocks noChangeAspect="1" noChangeArrowheads="1"/>
          </p:cNvPicPr>
          <p:nvPr/>
        </p:nvPicPr>
        <p:blipFill>
          <a:blip r:embed="rId2" cstate="print"/>
          <a:srcRect/>
          <a:stretch>
            <a:fillRect/>
          </a:stretch>
        </p:blipFill>
        <p:spPr bwMode="auto">
          <a:xfrm>
            <a:off x="624841" y="4741333"/>
            <a:ext cx="8138159" cy="1507067"/>
          </a:xfrm>
          <a:prstGeom prst="rect">
            <a:avLst/>
          </a:prstGeom>
          <a:noFill/>
          <a:ln w="9525">
            <a:noFill/>
            <a:miter lim="800000"/>
            <a:headEnd/>
            <a:tailEnd/>
          </a:ln>
        </p:spPr>
      </p:pic>
      <p:sp>
        <p:nvSpPr>
          <p:cNvPr id="6" name="Rounded Rectangle 5"/>
          <p:cNvSpPr/>
          <p:nvPr/>
        </p:nvSpPr>
        <p:spPr>
          <a:xfrm>
            <a:off x="7010400" y="5105400"/>
            <a:ext cx="1143000" cy="1066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C468FE-C6FD-4B3C-A406-90DB72AB28D1}"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19</a:t>
            </a:fld>
            <a:endParaRPr lang="en-US"/>
          </a:p>
        </p:txBody>
      </p:sp>
      <p:sp>
        <p:nvSpPr>
          <p:cNvPr id="8" name="Rounded Rectangle 7"/>
          <p:cNvSpPr/>
          <p:nvPr/>
        </p:nvSpPr>
        <p:spPr>
          <a:xfrm>
            <a:off x="2743200" y="5105400"/>
            <a:ext cx="1143000" cy="1066800"/>
          </a:xfrm>
          <a:prstGeom prst="roundRect">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5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blinds(horizontal)">
                                      <p:cBhvr>
                                        <p:cTn id="18" dur="500"/>
                                        <p:tgtEl>
                                          <p:spTgt spid="10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Clicks: An Important Repository of Implicit Relevance Feedback</a:t>
            </a:r>
            <a:endParaRPr lang="en-US" dirty="0"/>
          </a:p>
        </p:txBody>
      </p:sp>
      <p:sp>
        <p:nvSpPr>
          <p:cNvPr id="3" name="Content Placeholder 2"/>
          <p:cNvSpPr>
            <a:spLocks noGrp="1"/>
          </p:cNvSpPr>
          <p:nvPr>
            <p:ph idx="1"/>
          </p:nvPr>
        </p:nvSpPr>
        <p:spPr/>
        <p:txBody>
          <a:bodyPr/>
          <a:lstStyle/>
          <a:p>
            <a:r>
              <a:rPr lang="en-US" dirty="0" smtClean="0"/>
              <a:t>Large volume </a:t>
            </a:r>
            <a:r>
              <a:rPr lang="en-US" i="1" baseline="30000" dirty="0" smtClean="0"/>
              <a:t>[</a:t>
            </a:r>
            <a:r>
              <a:rPr lang="en-US" i="1" baseline="30000" dirty="0" err="1" smtClean="0"/>
              <a:t>comScore</a:t>
            </a:r>
            <a:r>
              <a:rPr lang="en-US" i="1" baseline="30000" dirty="0" smtClean="0"/>
              <a:t> </a:t>
            </a:r>
            <a:r>
              <a:rPr lang="en-US" i="1" baseline="30000" dirty="0" err="1" smtClean="0"/>
              <a:t>qSearch</a:t>
            </a:r>
            <a:r>
              <a:rPr lang="en-US" sz="2800" i="1" baseline="50000" dirty="0" err="1" smtClean="0"/>
              <a:t>TM</a:t>
            </a:r>
            <a:r>
              <a:rPr lang="en-US" i="1" baseline="30000" dirty="0" smtClean="0"/>
              <a:t>]</a:t>
            </a:r>
          </a:p>
          <a:p>
            <a:pPr lvl="1"/>
            <a:r>
              <a:rPr lang="en-US" dirty="0" smtClean="0"/>
              <a:t>Google: 406M queries/day</a:t>
            </a:r>
          </a:p>
          <a:p>
            <a:pPr lvl="1"/>
            <a:r>
              <a:rPr lang="en-US" dirty="0"/>
              <a:t>Bing: 94M</a:t>
            </a:r>
            <a:r>
              <a:rPr lang="en-US" dirty="0" smtClean="0"/>
              <a:t> queries/day</a:t>
            </a:r>
          </a:p>
          <a:p>
            <a:pPr lvl="1"/>
            <a:r>
              <a:rPr lang="en-US" dirty="0" smtClean="0"/>
              <a:t>Yahoo!: 84M queries/day</a:t>
            </a:r>
          </a:p>
          <a:p>
            <a:r>
              <a:rPr lang="en-US" dirty="0" smtClean="0"/>
              <a:t>Informative</a:t>
            </a:r>
          </a:p>
          <a:p>
            <a:pPr lvl="1"/>
            <a:r>
              <a:rPr lang="en-US" dirty="0"/>
              <a:t>Signals for influencing ranking </a:t>
            </a:r>
            <a:r>
              <a:rPr lang="en-US" i="1" baseline="30000" dirty="0"/>
              <a:t>[</a:t>
            </a:r>
            <a:r>
              <a:rPr lang="en-US" i="1" baseline="30000" dirty="0" err="1"/>
              <a:t>Agichtein</a:t>
            </a:r>
            <a:r>
              <a:rPr lang="en-US" i="1" baseline="30000" dirty="0"/>
              <a:t> et al. SIGIR’06]</a:t>
            </a:r>
          </a:p>
          <a:p>
            <a:pPr lvl="1"/>
            <a:r>
              <a:rPr lang="en-US" dirty="0" smtClean="0"/>
              <a:t>Proxy of relevance </a:t>
            </a:r>
            <a:r>
              <a:rPr lang="en-US" i="1" baseline="30000" dirty="0" smtClean="0"/>
              <a:t>[</a:t>
            </a:r>
            <a:r>
              <a:rPr lang="en-US" i="1" baseline="30000" dirty="0" err="1" smtClean="0"/>
              <a:t>Joachims</a:t>
            </a:r>
            <a:r>
              <a:rPr lang="en-US" i="1" baseline="30000" dirty="0" smtClean="0"/>
              <a:t> et al. SIGIR’05]</a:t>
            </a:r>
          </a:p>
        </p:txBody>
      </p:sp>
      <p:grpSp>
        <p:nvGrpSpPr>
          <p:cNvPr id="5" name="Group 4"/>
          <p:cNvGrpSpPr/>
          <p:nvPr/>
        </p:nvGrpSpPr>
        <p:grpSpPr>
          <a:xfrm>
            <a:off x="5715000" y="2014992"/>
            <a:ext cx="2138779" cy="1608815"/>
            <a:chOff x="5862221" y="1981200"/>
            <a:chExt cx="2138779" cy="1608815"/>
          </a:xfrm>
        </p:grpSpPr>
        <p:pic>
          <p:nvPicPr>
            <p:cNvPr id="1026" name="Picture 2" descr="http://blog.backupify.com/wp-content/uploads/2011/08/Screen-shot-2011-08-02-at-4.53.45-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981200"/>
              <a:ext cx="2057400" cy="1608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2221" y="2297668"/>
              <a:ext cx="1600200" cy="369332"/>
            </a:xfrm>
            <a:prstGeom prst="rect">
              <a:avLst/>
            </a:prstGeom>
            <a:noFill/>
          </p:spPr>
          <p:txBody>
            <a:bodyPr wrap="square" rtlCol="0">
              <a:spAutoFit/>
            </a:bodyPr>
            <a:lstStyle/>
            <a:p>
              <a:r>
                <a:rPr lang="en-US" dirty="0" smtClean="0">
                  <a:solidFill>
                    <a:srgbClr val="FF0000"/>
                  </a:solidFill>
                  <a:latin typeface="Arial Rounded MT Bold" pitchFamily="34" charset="0"/>
                </a:rPr>
                <a:t>+5%/month</a:t>
              </a:r>
              <a:endParaRPr lang="en-US" dirty="0">
                <a:solidFill>
                  <a:srgbClr val="FF0000"/>
                </a:solidFill>
                <a:latin typeface="Arial Rounded MT Bold" pitchFamily="34" charset="0"/>
              </a:endParaRPr>
            </a:p>
          </p:txBody>
        </p:sp>
      </p:grpSp>
      <p:sp>
        <p:nvSpPr>
          <p:cNvPr id="6" name="Date Placeholder 5"/>
          <p:cNvSpPr>
            <a:spLocks noGrp="1"/>
          </p:cNvSpPr>
          <p:nvPr>
            <p:ph type="dt" sz="half" idx="10"/>
          </p:nvPr>
        </p:nvSpPr>
        <p:spPr/>
        <p:txBody>
          <a:bodyPr/>
          <a:lstStyle/>
          <a:p>
            <a:fld id="{BBB9757D-6D36-4F7F-8178-5F0F46FDE735}" type="datetime1">
              <a:rPr lang="en-US" smtClean="0"/>
              <a:t>5/15/2013</a:t>
            </a:fld>
            <a:endParaRPr lang="en-US"/>
          </a:p>
        </p:txBody>
      </p:sp>
      <p:sp>
        <p:nvSpPr>
          <p:cNvPr id="7" name="Slide Number Placeholder 6"/>
          <p:cNvSpPr>
            <a:spLocks noGrp="1"/>
          </p:cNvSpPr>
          <p:nvPr>
            <p:ph type="sldNum" sz="quarter" idx="12"/>
          </p:nvPr>
        </p:nvSpPr>
        <p:spPr/>
        <p:txBody>
          <a:bodyPr/>
          <a:lstStyle/>
          <a:p>
            <a:fld id="{05DD60C9-255F-420D-93F7-C36412294E59}" type="slidenum">
              <a:rPr lang="en-US" smtClean="0"/>
              <a:pPr/>
              <a:t>2</a:t>
            </a:fld>
            <a:endParaRPr lang="en-US"/>
          </a:p>
        </p:txBody>
      </p:sp>
    </p:spTree>
    <p:extLst>
      <p:ext uri="{BB962C8B-B14F-4D97-AF65-F5344CB8AC3E}">
        <p14:creationId xmlns:p14="http://schemas.microsoft.com/office/powerpoint/2010/main" val="31027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Relevance Modeling</a:t>
            </a:r>
            <a:endParaRPr lang="en-US" dirty="0"/>
          </a:p>
        </p:txBody>
      </p:sp>
      <p:sp>
        <p:nvSpPr>
          <p:cNvPr id="3" name="Content Placeholder 2"/>
          <p:cNvSpPr>
            <a:spLocks noGrp="1"/>
          </p:cNvSpPr>
          <p:nvPr>
            <p:ph idx="1"/>
          </p:nvPr>
        </p:nvSpPr>
        <p:spPr/>
        <p:txBody>
          <a:bodyPr/>
          <a:lstStyle/>
          <a:p>
            <a:r>
              <a:rPr lang="en-US" dirty="0" smtClean="0"/>
              <a:t>Estimated relevance for ranking</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228600" y="2362200"/>
            <a:ext cx="8775927" cy="3990137"/>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750DA481-DD75-4B33-B19B-A4A0335EEB82}"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20</a:t>
            </a:fld>
            <a:endParaRPr lang="en-US"/>
          </a:p>
        </p:txBody>
      </p:sp>
      <p:sp>
        <p:nvSpPr>
          <p:cNvPr id="6" name="Oval 5"/>
          <p:cNvSpPr/>
          <p:nvPr/>
        </p:nvSpPr>
        <p:spPr>
          <a:xfrm>
            <a:off x="609600" y="3276600"/>
            <a:ext cx="457200" cy="1447800"/>
          </a:xfrm>
          <a:prstGeom prst="ellipse">
            <a:avLst/>
          </a:prstGeom>
          <a:noFill/>
          <a:ln w="19050">
            <a:solidFill>
              <a:schemeClr val="accent4">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5400" y="3352800"/>
            <a:ext cx="457200" cy="1447800"/>
          </a:xfrm>
          <a:prstGeom prst="ellipse">
            <a:avLst/>
          </a:prstGeom>
          <a:noFill/>
          <a:ln w="19050">
            <a:solidFill>
              <a:schemeClr val="accent4">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6858000" y="2057400"/>
            <a:ext cx="1143000" cy="1905000"/>
          </a:xfrm>
          <a:prstGeom prst="ellipse">
            <a:avLst/>
          </a:prstGeom>
          <a:noFill/>
          <a:ln w="19050">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Relevance Modeling</a:t>
            </a:r>
            <a:endParaRPr lang="en-US" dirty="0"/>
          </a:p>
        </p:txBody>
      </p:sp>
      <p:sp>
        <p:nvSpPr>
          <p:cNvPr id="3" name="Content Placeholder 2"/>
          <p:cNvSpPr>
            <a:spLocks noGrp="1"/>
          </p:cNvSpPr>
          <p:nvPr>
            <p:ph idx="1"/>
          </p:nvPr>
        </p:nvSpPr>
        <p:spPr/>
        <p:txBody>
          <a:bodyPr/>
          <a:lstStyle/>
          <a:p>
            <a:r>
              <a:rPr lang="en-US" dirty="0" smtClean="0"/>
              <a:t>Estimated relevance as signals for learning-to-rank training</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66800" y="3011620"/>
            <a:ext cx="7162800" cy="269861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447800" y="3008633"/>
            <a:ext cx="6548438" cy="3315967"/>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D71E45EC-0388-49D7-8406-995B47074077}"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21</a:t>
            </a:fld>
            <a:endParaRPr lang="en-US"/>
          </a:p>
        </p:txBody>
      </p:sp>
    </p:spTree>
    <p:extLst>
      <p:ext uri="{BB962C8B-B14F-4D97-AF65-F5344CB8AC3E}">
        <p14:creationId xmlns:p14="http://schemas.microsoft.com/office/powerpoint/2010/main" val="4427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fontScale="90000"/>
          </a:bodyPr>
          <a:lstStyle/>
          <a:p>
            <a:r>
              <a:rPr lang="en-US" dirty="0" smtClean="0"/>
              <a:t>Effectiveness of Posterior Regularization</a:t>
            </a:r>
            <a:endParaRPr lang="en-US" dirty="0"/>
          </a:p>
        </p:txBody>
      </p:sp>
      <p:sp>
        <p:nvSpPr>
          <p:cNvPr id="3" name="Content Placeholder 2"/>
          <p:cNvSpPr>
            <a:spLocks noGrp="1"/>
          </p:cNvSpPr>
          <p:nvPr>
            <p:ph idx="1"/>
          </p:nvPr>
        </p:nvSpPr>
        <p:spPr/>
        <p:txBody>
          <a:bodyPr/>
          <a:lstStyle/>
          <a:p>
            <a:r>
              <a:rPr lang="en-US" dirty="0" smtClean="0"/>
              <a:t>Posterior constraints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2362200"/>
            <a:ext cx="3613417" cy="30175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38600" y="2362200"/>
            <a:ext cx="4965177" cy="30175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23544" y="5562600"/>
            <a:ext cx="7443216" cy="226194"/>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6ED2C873-97AA-4C9B-967F-C39DD51E038B}"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22</a:t>
            </a:fld>
            <a:endParaRPr lang="en-US"/>
          </a:p>
        </p:txBody>
      </p:sp>
    </p:spTree>
    <p:extLst>
      <p:ext uri="{BB962C8B-B14F-4D97-AF65-F5344CB8AC3E}">
        <p14:creationId xmlns:p14="http://schemas.microsoft.com/office/powerpoint/2010/main" val="2767638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User Behaviors </a:t>
            </a:r>
            <a:endParaRPr lang="en-US" dirty="0"/>
          </a:p>
        </p:txBody>
      </p:sp>
      <p:sp>
        <p:nvSpPr>
          <p:cNvPr id="3" name="Content Placeholder 2"/>
          <p:cNvSpPr>
            <a:spLocks noGrp="1"/>
          </p:cNvSpPr>
          <p:nvPr>
            <p:ph idx="1"/>
          </p:nvPr>
        </p:nvSpPr>
        <p:spPr/>
        <p:txBody>
          <a:bodyPr/>
          <a:lstStyle/>
          <a:p>
            <a:r>
              <a:rPr lang="en-US" dirty="0" smtClean="0"/>
              <a:t>Analyzing factors affecting user clicks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2548928"/>
            <a:ext cx="8610600" cy="3318472"/>
          </a:xfrm>
          <a:prstGeom prst="rect">
            <a:avLst/>
          </a:prstGeom>
          <a:noFill/>
          <a:ln w="9525">
            <a:noFill/>
            <a:miter lim="800000"/>
            <a:headEnd/>
            <a:tailEnd/>
          </a:ln>
        </p:spPr>
      </p:pic>
      <p:sp>
        <p:nvSpPr>
          <p:cNvPr id="5" name="Rounded Rectangle 4"/>
          <p:cNvSpPr/>
          <p:nvPr/>
        </p:nvSpPr>
        <p:spPr>
          <a:xfrm>
            <a:off x="1143000" y="3810000"/>
            <a:ext cx="1066800" cy="914400"/>
          </a:xfrm>
          <a:prstGeom prst="round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16C294-9C50-4643-8F3C-CC96D17EB4C2}" type="datetime1">
              <a:rPr lang="en-US" smtClean="0"/>
              <a:t>5/15/2013</a:t>
            </a:fld>
            <a:endParaRPr lang="en-US"/>
          </a:p>
        </p:txBody>
      </p:sp>
      <p:sp>
        <p:nvSpPr>
          <p:cNvPr id="6" name="Slide Number Placeholder 5"/>
          <p:cNvSpPr>
            <a:spLocks noGrp="1"/>
          </p:cNvSpPr>
          <p:nvPr>
            <p:ph type="sldNum" sz="quarter" idx="12"/>
          </p:nvPr>
        </p:nvSpPr>
        <p:spPr/>
        <p:txBody>
          <a:bodyPr/>
          <a:lstStyle/>
          <a:p>
            <a:fld id="{05DD60C9-255F-420D-93F7-C36412294E59}" type="slidenum">
              <a:rPr lang="en-US" smtClean="0"/>
              <a:pPr/>
              <a:t>23</a:t>
            </a:fld>
            <a:endParaRPr lang="en-US"/>
          </a:p>
        </p:txBody>
      </p:sp>
      <p:sp>
        <p:nvSpPr>
          <p:cNvPr id="8" name="Rounded Rectangle 7"/>
          <p:cNvSpPr/>
          <p:nvPr/>
        </p:nvSpPr>
        <p:spPr>
          <a:xfrm>
            <a:off x="5638800" y="3810000"/>
            <a:ext cx="1524000" cy="914400"/>
          </a:xfrm>
          <a:prstGeom prst="roundRect">
            <a:avLst/>
          </a:prstGeom>
          <a:noFill/>
          <a:ln>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34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Future Work</a:t>
            </a:r>
            <a:endParaRPr lang="en-US" dirty="0"/>
          </a:p>
        </p:txBody>
      </p:sp>
      <p:sp>
        <p:nvSpPr>
          <p:cNvPr id="3" name="Content Placeholder 2"/>
          <p:cNvSpPr>
            <a:spLocks noGrp="1"/>
          </p:cNvSpPr>
          <p:nvPr>
            <p:ph idx="1"/>
          </p:nvPr>
        </p:nvSpPr>
        <p:spPr/>
        <p:txBody>
          <a:bodyPr/>
          <a:lstStyle/>
          <a:p>
            <a:r>
              <a:rPr lang="en-US" dirty="0" smtClean="0"/>
              <a:t>Content-aware click modeling</a:t>
            </a:r>
          </a:p>
          <a:p>
            <a:pPr lvl="1"/>
            <a:r>
              <a:rPr lang="en-US" dirty="0" smtClean="0"/>
              <a:t>Utilize document content for modeling clicks</a:t>
            </a:r>
          </a:p>
          <a:p>
            <a:pPr lvl="1"/>
            <a:r>
              <a:rPr lang="en-US" dirty="0" err="1" smtClean="0"/>
              <a:t>Pairwise</a:t>
            </a:r>
            <a:r>
              <a:rPr lang="en-US" dirty="0" smtClean="0"/>
              <a:t> relevance modeling</a:t>
            </a:r>
          </a:p>
          <a:p>
            <a:r>
              <a:rPr lang="en-US" dirty="0" smtClean="0"/>
              <a:t>Understanding user search behaviors</a:t>
            </a:r>
          </a:p>
          <a:p>
            <a:pPr lvl="1"/>
            <a:r>
              <a:rPr lang="en-US" dirty="0" smtClean="0"/>
              <a:t>Personalized click models</a:t>
            </a:r>
          </a:p>
          <a:p>
            <a:pPr lvl="1"/>
            <a:r>
              <a:rPr lang="en-US" dirty="0" smtClean="0"/>
              <a:t>Joint click modeling and learning-to-rank model estimation </a:t>
            </a:r>
          </a:p>
          <a:p>
            <a:pPr lvl="1"/>
            <a:endParaRPr lang="en-US" dirty="0"/>
          </a:p>
        </p:txBody>
      </p:sp>
      <p:sp>
        <p:nvSpPr>
          <p:cNvPr id="4" name="Date Placeholder 3"/>
          <p:cNvSpPr>
            <a:spLocks noGrp="1"/>
          </p:cNvSpPr>
          <p:nvPr>
            <p:ph type="dt" sz="half" idx="10"/>
          </p:nvPr>
        </p:nvSpPr>
        <p:spPr/>
        <p:txBody>
          <a:bodyPr/>
          <a:lstStyle/>
          <a:p>
            <a:fld id="{8B46D038-C26F-41F9-B5E9-DE6FF35B449A}"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24</a:t>
            </a:fld>
            <a:endParaRPr lang="en-US"/>
          </a:p>
        </p:txBody>
      </p:sp>
    </p:spTree>
    <p:extLst>
      <p:ext uri="{BB962C8B-B14F-4D97-AF65-F5344CB8AC3E}">
        <p14:creationId xmlns:p14="http://schemas.microsoft.com/office/powerpoint/2010/main" val="171566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r>
              <a:rPr lang="en-US" sz="1700" dirty="0" err="1" smtClean="0"/>
              <a:t>comScore</a:t>
            </a:r>
            <a:r>
              <a:rPr lang="en-US" sz="1700" dirty="0" smtClean="0"/>
              <a:t> </a:t>
            </a:r>
            <a:r>
              <a:rPr lang="en-US" sz="1700" dirty="0" err="1" smtClean="0"/>
              <a:t>qSearchTM</a:t>
            </a:r>
            <a:r>
              <a:rPr lang="en-US" sz="1700" dirty="0" smtClean="0"/>
              <a:t>, http://www.comscore.com/Insights/Press_Releases/2012/4/comScore_Releases_March_2012_U.S._Search_Engine_Rankings</a:t>
            </a:r>
          </a:p>
          <a:p>
            <a:r>
              <a:rPr lang="en-US" sz="1700" dirty="0" smtClean="0"/>
              <a:t>T. </a:t>
            </a:r>
            <a:r>
              <a:rPr lang="en-US" sz="1700" dirty="0" err="1" smtClean="0"/>
              <a:t>Joachims</a:t>
            </a:r>
            <a:r>
              <a:rPr lang="en-US" sz="1700" dirty="0" smtClean="0"/>
              <a:t>, L. </a:t>
            </a:r>
            <a:r>
              <a:rPr lang="en-US" sz="1700" dirty="0" err="1" smtClean="0"/>
              <a:t>Granka</a:t>
            </a:r>
            <a:r>
              <a:rPr lang="en-US" sz="1700" dirty="0" smtClean="0"/>
              <a:t>, B. Pan, H. </a:t>
            </a:r>
            <a:r>
              <a:rPr lang="en-US" sz="1700" dirty="0" err="1" smtClean="0"/>
              <a:t>Hembrooke</a:t>
            </a:r>
            <a:r>
              <a:rPr lang="en-US" sz="1700" dirty="0" smtClean="0"/>
              <a:t>, and G. Gay. Accurately interpreting </a:t>
            </a:r>
            <a:r>
              <a:rPr lang="en-US" sz="1700" dirty="0" err="1" smtClean="0"/>
              <a:t>clickthrough</a:t>
            </a:r>
            <a:r>
              <a:rPr lang="en-US" sz="1700" dirty="0" smtClean="0"/>
              <a:t> data as implicit feedback. SIGIR’05, pages 154–161. ACM.</a:t>
            </a:r>
          </a:p>
          <a:p>
            <a:r>
              <a:rPr lang="en-US" sz="1700" dirty="0" smtClean="0"/>
              <a:t>E. </a:t>
            </a:r>
            <a:r>
              <a:rPr lang="en-US" sz="1700" dirty="0" err="1" smtClean="0"/>
              <a:t>Agichtein</a:t>
            </a:r>
            <a:r>
              <a:rPr lang="en-US" sz="1700" dirty="0" smtClean="0"/>
              <a:t>, E. Brill, S. </a:t>
            </a:r>
            <a:r>
              <a:rPr lang="en-US" sz="1700" dirty="0" err="1" smtClean="0"/>
              <a:t>Dumais</a:t>
            </a:r>
            <a:r>
              <a:rPr lang="en-US" sz="1700" dirty="0" smtClean="0"/>
              <a:t>, and R. </a:t>
            </a:r>
            <a:r>
              <a:rPr lang="en-US" sz="1700" dirty="0" err="1" smtClean="0"/>
              <a:t>Ragno</a:t>
            </a:r>
            <a:r>
              <a:rPr lang="en-US" sz="1700" dirty="0" smtClean="0"/>
              <a:t>. Learning user interaction models for predicting web search result preferences. SIGIG’06, pages 3–10. ACM.</a:t>
            </a:r>
          </a:p>
          <a:p>
            <a:r>
              <a:rPr lang="en-US" sz="1700" dirty="0" smtClean="0"/>
              <a:t>M. Richardson, E. </a:t>
            </a:r>
            <a:r>
              <a:rPr lang="en-US" sz="1700" dirty="0" err="1" smtClean="0"/>
              <a:t>Dominowska</a:t>
            </a:r>
            <a:r>
              <a:rPr lang="en-US" sz="1700" dirty="0" smtClean="0"/>
              <a:t>, and R. </a:t>
            </a:r>
            <a:r>
              <a:rPr lang="en-US" sz="1700" dirty="0" err="1" smtClean="0"/>
              <a:t>Ragno</a:t>
            </a:r>
            <a:r>
              <a:rPr lang="en-US" sz="1700" dirty="0" smtClean="0"/>
              <a:t>. Predicting clicks: estimating the click-through rate for new ads. WWW’07, pages 521–530, ACM.</a:t>
            </a:r>
          </a:p>
          <a:p>
            <a:r>
              <a:rPr lang="en-US" sz="1700" dirty="0" smtClean="0"/>
              <a:t>G. E. </a:t>
            </a:r>
            <a:r>
              <a:rPr lang="en-US" sz="1700" dirty="0" err="1" smtClean="0"/>
              <a:t>Dupret</a:t>
            </a:r>
            <a:r>
              <a:rPr lang="en-US" sz="1700" dirty="0" smtClean="0"/>
              <a:t> and B. </a:t>
            </a:r>
            <a:r>
              <a:rPr lang="en-US" sz="1700" dirty="0" err="1" smtClean="0"/>
              <a:t>Piwowarski</a:t>
            </a:r>
            <a:r>
              <a:rPr lang="en-US" sz="1700" dirty="0" smtClean="0"/>
              <a:t>. A user browsing model to predict search engine click data from past observations. SIGIR’08, pages 331–338, ACM.</a:t>
            </a:r>
          </a:p>
          <a:p>
            <a:r>
              <a:rPr lang="en-US" sz="1700" dirty="0" smtClean="0"/>
              <a:t>O. </a:t>
            </a:r>
            <a:r>
              <a:rPr lang="en-US" sz="1700" dirty="0" err="1" smtClean="0"/>
              <a:t>Chapelle</a:t>
            </a:r>
            <a:r>
              <a:rPr lang="en-US" sz="1700" dirty="0" smtClean="0"/>
              <a:t> and Y. Zhang. A dynamic </a:t>
            </a:r>
            <a:r>
              <a:rPr lang="en-US" sz="1700" dirty="0" err="1" smtClean="0"/>
              <a:t>bayesian</a:t>
            </a:r>
            <a:r>
              <a:rPr lang="en-US" sz="1700" dirty="0" smtClean="0"/>
              <a:t> network click model for web search ranking. WWW’09, pages 1–10, ACM.</a:t>
            </a:r>
          </a:p>
          <a:p>
            <a:r>
              <a:rPr lang="en-US" sz="1700" dirty="0" smtClean="0"/>
              <a:t>D. </a:t>
            </a:r>
            <a:r>
              <a:rPr lang="en-US" sz="1700" dirty="0" err="1" smtClean="0"/>
              <a:t>Koller</a:t>
            </a:r>
            <a:r>
              <a:rPr lang="en-US" sz="1700" dirty="0" smtClean="0"/>
              <a:t> and N. Friedman. Probabilistic graphical models: principles and techniques. The MIT Press, 2009.</a:t>
            </a:r>
          </a:p>
          <a:p>
            <a:r>
              <a:rPr lang="en-US" sz="1700" dirty="0" smtClean="0"/>
              <a:t>J. </a:t>
            </a:r>
            <a:r>
              <a:rPr lang="en-US" sz="1700" dirty="0" err="1" smtClean="0"/>
              <a:t>Graca</a:t>
            </a:r>
            <a:r>
              <a:rPr lang="en-US" sz="1700" dirty="0" smtClean="0"/>
              <a:t>, K. </a:t>
            </a:r>
            <a:r>
              <a:rPr lang="en-US" sz="1700" dirty="0" err="1" smtClean="0"/>
              <a:t>Ganchev</a:t>
            </a:r>
            <a:r>
              <a:rPr lang="en-US" sz="1700" dirty="0" smtClean="0"/>
              <a:t>, and B. </a:t>
            </a:r>
            <a:r>
              <a:rPr lang="en-US" sz="1700" dirty="0" err="1" smtClean="0"/>
              <a:t>Taskar</a:t>
            </a:r>
            <a:r>
              <a:rPr lang="en-US" sz="1700" dirty="0" smtClean="0"/>
              <a:t>. Expectation maximization and posterior constraints. NIPS’07, 20:569–576.</a:t>
            </a:r>
          </a:p>
          <a:p>
            <a:r>
              <a:rPr lang="en-US" sz="1700" dirty="0" smtClean="0"/>
              <a:t>L. Li, W. Chu, J. Langford, and X. Wang. Unbiased offline evaluation of contextual-bandit-based news article recommendation algorithms. WSDM'11, pages 297–306. ACM.</a:t>
            </a:r>
            <a:endParaRPr lang="en-US" sz="1700" dirty="0"/>
          </a:p>
        </p:txBody>
      </p:sp>
      <p:sp>
        <p:nvSpPr>
          <p:cNvPr id="4" name="Date Placeholder 3"/>
          <p:cNvSpPr>
            <a:spLocks noGrp="1"/>
          </p:cNvSpPr>
          <p:nvPr>
            <p:ph type="dt" sz="half" idx="10"/>
          </p:nvPr>
        </p:nvSpPr>
        <p:spPr/>
        <p:txBody>
          <a:bodyPr/>
          <a:lstStyle/>
          <a:p>
            <a:fld id="{567279A2-CCBB-46A1-9BC7-808AB92792E9}"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25</a:t>
            </a:fld>
            <a:endParaRPr lang="en-US"/>
          </a:p>
        </p:txBody>
      </p:sp>
    </p:spTree>
    <p:extLst>
      <p:ext uri="{BB962C8B-B14F-4D97-AF65-F5344CB8AC3E}">
        <p14:creationId xmlns:p14="http://schemas.microsoft.com/office/powerpoint/2010/main" val="2285160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vmc.se/upload/Distrikt/S%C3%B6dermanland/2011/Bilder/Bild1.jpg"/>
          <p:cNvPicPr>
            <a:picLocks noChangeAspect="1" noChangeArrowheads="1"/>
          </p:cNvPicPr>
          <p:nvPr/>
        </p:nvPicPr>
        <p:blipFill>
          <a:blip r:embed="rId2" cstate="print"/>
          <a:srcRect/>
          <a:stretch>
            <a:fillRect/>
          </a:stretch>
        </p:blipFill>
        <p:spPr bwMode="auto">
          <a:xfrm>
            <a:off x="-457200" y="2762249"/>
            <a:ext cx="3694603" cy="3105151"/>
          </a:xfrm>
          <a:prstGeom prst="rect">
            <a:avLst/>
          </a:prstGeom>
          <a:noFill/>
        </p:spPr>
      </p:pic>
      <p:sp>
        <p:nvSpPr>
          <p:cNvPr id="2" name="Title 1"/>
          <p:cNvSpPr>
            <a:spLocks noGrp="1"/>
          </p:cNvSpPr>
          <p:nvPr>
            <p:ph type="title"/>
          </p:nvPr>
        </p:nvSpPr>
        <p:spPr>
          <a:xfrm>
            <a:off x="457200" y="990600"/>
            <a:ext cx="8229600" cy="1143000"/>
          </a:xfrm>
        </p:spPr>
        <p:txBody>
          <a:bodyPr>
            <a:normAutofit/>
          </a:bodyPr>
          <a:lstStyle/>
          <a:p>
            <a:r>
              <a:rPr lang="en-US" dirty="0" smtClean="0"/>
              <a:t>Content-Aware Click Modeling</a:t>
            </a:r>
            <a:endParaRPr lang="en-US" dirty="0"/>
          </a:p>
        </p:txBody>
      </p:sp>
      <p:pic>
        <p:nvPicPr>
          <p:cNvPr id="47" name="Picture 4" descr="http://ebics.net/system/files/block_images/uiuc_logo.gif"/>
          <p:cNvPicPr>
            <a:picLocks noChangeAspect="1" noChangeArrowheads="1"/>
          </p:cNvPicPr>
          <p:nvPr/>
        </p:nvPicPr>
        <p:blipFill>
          <a:blip r:embed="rId3" cstate="print"/>
          <a:srcRect/>
          <a:stretch>
            <a:fillRect/>
          </a:stretch>
        </p:blipFill>
        <p:spPr bwMode="auto">
          <a:xfrm>
            <a:off x="76200" y="76200"/>
            <a:ext cx="1143000" cy="760151"/>
          </a:xfrm>
          <a:prstGeom prst="rect">
            <a:avLst/>
          </a:prstGeom>
          <a:noFill/>
        </p:spPr>
      </p:pic>
      <p:pic>
        <p:nvPicPr>
          <p:cNvPr id="49" name="Picture 2" descr="https://encrypted-tbn1.gstatic.com/images?q=tbn:ANd9GcSYoEFW6IYMdDF0IR1PUD2oP3HJjayzXxVMHoF5rFk-jsp35eF5"/>
          <p:cNvPicPr>
            <a:picLocks noChangeAspect="1" noChangeArrowheads="1"/>
          </p:cNvPicPr>
          <p:nvPr/>
        </p:nvPicPr>
        <p:blipFill>
          <a:blip r:embed="rId4" cstate="print"/>
          <a:srcRect/>
          <a:stretch>
            <a:fillRect/>
          </a:stretch>
        </p:blipFill>
        <p:spPr bwMode="auto">
          <a:xfrm>
            <a:off x="7391400" y="152400"/>
            <a:ext cx="1640758" cy="428625"/>
          </a:xfrm>
          <a:prstGeom prst="rect">
            <a:avLst/>
          </a:prstGeom>
          <a:noFill/>
        </p:spPr>
      </p:pic>
      <p:grpSp>
        <p:nvGrpSpPr>
          <p:cNvPr id="63" name="Group 62"/>
          <p:cNvGrpSpPr/>
          <p:nvPr/>
        </p:nvGrpSpPr>
        <p:grpSpPr>
          <a:xfrm>
            <a:off x="2438400" y="1912203"/>
            <a:ext cx="6594981" cy="3338395"/>
            <a:chOff x="-350322" y="2235974"/>
            <a:chExt cx="10106592" cy="4897207"/>
          </a:xfrm>
        </p:grpSpPr>
        <p:pic>
          <p:nvPicPr>
            <p:cNvPr id="5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200400"/>
              <a:ext cx="5048250" cy="289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4" name="Group 3075"/>
            <p:cNvGrpSpPr/>
            <p:nvPr/>
          </p:nvGrpSpPr>
          <p:grpSpPr>
            <a:xfrm>
              <a:off x="2351315" y="5791815"/>
              <a:ext cx="4655126" cy="1341366"/>
              <a:chOff x="2835683" y="5926099"/>
              <a:chExt cx="2613404" cy="2127250"/>
            </a:xfrm>
          </p:grpSpPr>
          <p:sp>
            <p:nvSpPr>
              <p:cNvPr id="55" name="TextBox 54"/>
              <p:cNvSpPr txBox="1"/>
              <p:nvPr/>
            </p:nvSpPr>
            <p:spPr>
              <a:xfrm>
                <a:off x="2835683" y="6692935"/>
                <a:ext cx="2613404" cy="1360414"/>
              </a:xfrm>
              <a:prstGeom prst="rect">
                <a:avLst/>
              </a:prstGeom>
              <a:noFill/>
            </p:spPr>
            <p:txBody>
              <a:bodyPr wrap="square" rtlCol="0">
                <a:spAutoFit/>
              </a:bodyPr>
              <a:lstStyle/>
              <a:p>
                <a:r>
                  <a:rPr lang="en-US" sz="1600" i="1" dirty="0" smtClean="0"/>
                  <a:t>Relevance quality of a document: e.g., ranking features</a:t>
                </a:r>
                <a:endParaRPr lang="en-US" sz="1600" i="1" dirty="0"/>
              </a:p>
            </p:txBody>
          </p:sp>
          <p:cxnSp>
            <p:nvCxnSpPr>
              <p:cNvPr id="56" name="Straight Arrow Connector 55"/>
              <p:cNvCxnSpPr>
                <a:stCxn id="55" idx="0"/>
              </p:cNvCxnSpPr>
              <p:nvPr/>
            </p:nvCxnSpPr>
            <p:spPr>
              <a:xfrm rot="16200000" flipV="1">
                <a:off x="3723968" y="6274516"/>
                <a:ext cx="766835" cy="700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57" name="Group 3074"/>
            <p:cNvGrpSpPr/>
            <p:nvPr/>
          </p:nvGrpSpPr>
          <p:grpSpPr>
            <a:xfrm>
              <a:off x="4501443" y="2235974"/>
              <a:ext cx="5254827" cy="1219018"/>
              <a:chOff x="4090788" y="2351643"/>
              <a:chExt cx="4130233" cy="1219018"/>
            </a:xfrm>
          </p:grpSpPr>
          <p:sp>
            <p:nvSpPr>
              <p:cNvPr id="58" name="TextBox 57"/>
              <p:cNvSpPr txBox="1"/>
              <p:nvPr/>
            </p:nvSpPr>
            <p:spPr>
              <a:xfrm>
                <a:off x="4774726" y="2351643"/>
                <a:ext cx="3446295" cy="1219018"/>
              </a:xfrm>
              <a:prstGeom prst="rect">
                <a:avLst/>
              </a:prstGeom>
              <a:noFill/>
            </p:spPr>
            <p:txBody>
              <a:bodyPr wrap="square" rtlCol="0">
                <a:spAutoFit/>
              </a:bodyPr>
              <a:lstStyle/>
              <a:p>
                <a:r>
                  <a:rPr lang="en-US" sz="1600" i="1" dirty="0" smtClean="0"/>
                  <a:t>Chance to further examine the result documents: e.g., position, # clicks, distance to last click</a:t>
                </a:r>
                <a:endParaRPr lang="en-US" sz="1600" i="1" dirty="0"/>
              </a:p>
            </p:txBody>
          </p:sp>
          <p:cxnSp>
            <p:nvCxnSpPr>
              <p:cNvPr id="59" name="Straight Arrow Connector 58"/>
              <p:cNvCxnSpPr>
                <a:stCxn id="58" idx="1"/>
              </p:cNvCxnSpPr>
              <p:nvPr/>
            </p:nvCxnSpPr>
            <p:spPr>
              <a:xfrm rot="10800000" flipV="1">
                <a:off x="4090788" y="2961151"/>
                <a:ext cx="683939" cy="5082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60" name="Group 4"/>
            <p:cNvGrpSpPr/>
            <p:nvPr/>
          </p:nvGrpSpPr>
          <p:grpSpPr>
            <a:xfrm>
              <a:off x="-350322" y="3371670"/>
              <a:ext cx="3779322" cy="1941400"/>
              <a:chOff x="-350322" y="3371670"/>
              <a:chExt cx="3779322" cy="1941400"/>
            </a:xfrm>
          </p:grpSpPr>
          <p:sp>
            <p:nvSpPr>
              <p:cNvPr id="61" name="TextBox 60"/>
              <p:cNvSpPr txBox="1"/>
              <p:nvPr/>
            </p:nvSpPr>
            <p:spPr>
              <a:xfrm>
                <a:off x="-350322" y="3371670"/>
                <a:ext cx="3550722" cy="1941400"/>
              </a:xfrm>
              <a:prstGeom prst="rect">
                <a:avLst/>
              </a:prstGeom>
              <a:noFill/>
            </p:spPr>
            <p:txBody>
              <a:bodyPr wrap="square" rtlCol="0">
                <a:spAutoFit/>
              </a:bodyPr>
              <a:lstStyle/>
              <a:p>
                <a:r>
                  <a:rPr lang="en-US" sz="1600" i="1" dirty="0" smtClean="0"/>
                  <a:t>Chance to click on an examined and relevant document: e.g., clicked/skipped content similarity</a:t>
                </a:r>
                <a:endParaRPr lang="en-US" sz="1600" i="1" dirty="0"/>
              </a:p>
            </p:txBody>
          </p:sp>
          <p:cxnSp>
            <p:nvCxnSpPr>
              <p:cNvPr id="62" name="Straight Arrow Connector 61"/>
              <p:cNvCxnSpPr/>
              <p:nvPr/>
            </p:nvCxnSpPr>
            <p:spPr>
              <a:xfrm>
                <a:off x="2685802" y="4125674"/>
                <a:ext cx="743198" cy="6749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3" name="Content Placeholder 2"/>
          <p:cNvSpPr>
            <a:spLocks noGrp="1"/>
          </p:cNvSpPr>
          <p:nvPr>
            <p:ph idx="1"/>
          </p:nvPr>
        </p:nvSpPr>
        <p:spPr>
          <a:xfrm>
            <a:off x="3657600" y="5227637"/>
            <a:ext cx="3886200" cy="1782763"/>
          </a:xfrm>
        </p:spPr>
        <p:txBody>
          <a:bodyPr>
            <a:normAutofit/>
          </a:bodyPr>
          <a:lstStyle/>
          <a:p>
            <a:r>
              <a:rPr lang="en-US" sz="4000" dirty="0" smtClean="0"/>
              <a:t>Thank you!</a:t>
            </a:r>
          </a:p>
          <a:p>
            <a:pPr lvl="1"/>
            <a:r>
              <a:rPr lang="en-US" sz="3600" dirty="0" smtClean="0"/>
              <a:t>Q&amp;A</a:t>
            </a:r>
            <a:endParaRPr lang="en-US" sz="3600" dirty="0"/>
          </a:p>
        </p:txBody>
      </p:sp>
      <p:sp>
        <p:nvSpPr>
          <p:cNvPr id="4" name="Date Placeholder 3"/>
          <p:cNvSpPr>
            <a:spLocks noGrp="1"/>
          </p:cNvSpPr>
          <p:nvPr>
            <p:ph type="dt" sz="half" idx="10"/>
          </p:nvPr>
        </p:nvSpPr>
        <p:spPr/>
        <p:txBody>
          <a:bodyPr/>
          <a:lstStyle/>
          <a:p>
            <a:fld id="{A4ECA084-FC7B-40CE-B145-00D23F466895}"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Content-Aware Click Modeling</a:t>
            </a:r>
            <a:endParaRPr lang="en-US" dirty="0"/>
          </a:p>
        </p:txBody>
      </p:sp>
      <p:sp>
        <p:nvSpPr>
          <p:cNvPr id="3" name="Content Placeholder 2"/>
          <p:cNvSpPr>
            <a:spLocks noGrp="1"/>
          </p:cNvSpPr>
          <p:nvPr>
            <p:ph idx="1"/>
          </p:nvPr>
        </p:nvSpPr>
        <p:spPr/>
        <p:txBody>
          <a:bodyPr/>
          <a:lstStyle/>
          <a:p>
            <a:r>
              <a:rPr lang="en-US" dirty="0" smtClean="0"/>
              <a:t>A generative story for Bayesian Sequential State Model</a:t>
            </a:r>
            <a:endParaRPr lang="en-US" dirty="0"/>
          </a:p>
        </p:txBody>
      </p:sp>
      <p:sp>
        <p:nvSpPr>
          <p:cNvPr id="4" name="Date Placeholder 3"/>
          <p:cNvSpPr>
            <a:spLocks noGrp="1"/>
          </p:cNvSpPr>
          <p:nvPr>
            <p:ph type="dt" sz="half" idx="10"/>
          </p:nvPr>
        </p:nvSpPr>
        <p:spPr/>
        <p:txBody>
          <a:bodyPr/>
          <a:lstStyle/>
          <a:p>
            <a:fld id="{434271A8-E008-43AF-8CCE-79F5CECCF7DA}"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27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011269"/>
            <a:ext cx="5048250" cy="289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2819400" y="2554069"/>
            <a:ext cx="4267200" cy="694732"/>
            <a:chOff x="2819400" y="2249269"/>
            <a:chExt cx="4267200" cy="694732"/>
          </a:xfrm>
        </p:grpSpPr>
        <p:sp>
          <p:nvSpPr>
            <p:cNvPr id="6" name="TextBox 5"/>
            <p:cNvSpPr txBox="1"/>
            <p:nvPr/>
          </p:nvSpPr>
          <p:spPr>
            <a:xfrm>
              <a:off x="2819400" y="2249269"/>
              <a:ext cx="4267200" cy="400110"/>
            </a:xfrm>
            <a:prstGeom prst="rect">
              <a:avLst/>
            </a:prstGeom>
            <a:noFill/>
          </p:spPr>
          <p:txBody>
            <a:bodyPr wrap="square" rtlCol="0">
              <a:spAutoFit/>
            </a:bodyPr>
            <a:lstStyle/>
            <a:p>
              <a:pPr algn="ctr"/>
              <a:r>
                <a:rPr lang="en-US" sz="2000" dirty="0" smtClean="0"/>
                <a:t>1. whether to examine current position</a:t>
              </a:r>
              <a:endParaRPr lang="en-US" sz="2000" dirty="0"/>
            </a:p>
          </p:txBody>
        </p:sp>
        <p:cxnSp>
          <p:nvCxnSpPr>
            <p:cNvPr id="10" name="Straight Arrow Connector 9"/>
            <p:cNvCxnSpPr/>
            <p:nvPr/>
          </p:nvCxnSpPr>
          <p:spPr>
            <a:xfrm rot="5400000">
              <a:off x="4470805" y="2766607"/>
              <a:ext cx="353201"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172200" y="4092714"/>
            <a:ext cx="2819400" cy="707886"/>
            <a:chOff x="6172200" y="3787914"/>
            <a:chExt cx="2819400" cy="707886"/>
          </a:xfrm>
        </p:grpSpPr>
        <p:sp>
          <p:nvSpPr>
            <p:cNvPr id="7" name="TextBox 6"/>
            <p:cNvSpPr txBox="1"/>
            <p:nvPr/>
          </p:nvSpPr>
          <p:spPr>
            <a:xfrm>
              <a:off x="6629400" y="3787914"/>
              <a:ext cx="2362200" cy="707886"/>
            </a:xfrm>
            <a:prstGeom prst="rect">
              <a:avLst/>
            </a:prstGeom>
            <a:noFill/>
          </p:spPr>
          <p:txBody>
            <a:bodyPr wrap="square" rtlCol="0">
              <a:spAutoFit/>
            </a:bodyPr>
            <a:lstStyle/>
            <a:p>
              <a:r>
                <a:rPr lang="en-US" sz="2000" dirty="0" smtClean="0"/>
                <a:t>2. relevance quality of current document</a:t>
              </a:r>
              <a:endParaRPr lang="en-US" sz="2000" dirty="0"/>
            </a:p>
          </p:txBody>
        </p:sp>
        <p:cxnSp>
          <p:nvCxnSpPr>
            <p:cNvPr id="12" name="Straight Arrow Connector 11"/>
            <p:cNvCxnSpPr>
              <a:stCxn id="7" idx="1"/>
            </p:cNvCxnSpPr>
            <p:nvPr/>
          </p:nvCxnSpPr>
          <p:spPr>
            <a:xfrm rot="10800000">
              <a:off x="6172200" y="4092715"/>
              <a:ext cx="457200" cy="4914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657600" y="5653447"/>
            <a:ext cx="2590800" cy="1128353"/>
            <a:chOff x="3733800" y="5348647"/>
            <a:chExt cx="2590800" cy="1128353"/>
          </a:xfrm>
        </p:grpSpPr>
        <p:sp>
          <p:nvSpPr>
            <p:cNvPr id="8" name="TextBox 7"/>
            <p:cNvSpPr txBox="1"/>
            <p:nvPr/>
          </p:nvSpPr>
          <p:spPr>
            <a:xfrm>
              <a:off x="3733800" y="5769114"/>
              <a:ext cx="2590800" cy="707886"/>
            </a:xfrm>
            <a:prstGeom prst="rect">
              <a:avLst/>
            </a:prstGeom>
            <a:noFill/>
          </p:spPr>
          <p:txBody>
            <a:bodyPr wrap="square" rtlCol="0">
              <a:spAutoFit/>
            </a:bodyPr>
            <a:lstStyle/>
            <a:p>
              <a:r>
                <a:rPr lang="en-US" sz="2000" dirty="0" smtClean="0"/>
                <a:t>3. whether to click the examined document</a:t>
              </a:r>
              <a:endParaRPr lang="en-US" sz="2000" dirty="0"/>
            </a:p>
          </p:txBody>
        </p:sp>
        <p:cxnSp>
          <p:nvCxnSpPr>
            <p:cNvPr id="21" name="Straight Arrow Connector 20"/>
            <p:cNvCxnSpPr>
              <a:stCxn id="8" idx="0"/>
            </p:cNvCxnSpPr>
            <p:nvPr/>
          </p:nvCxnSpPr>
          <p:spPr>
            <a:xfrm rot="5400000" flipH="1" flipV="1">
              <a:off x="4818968" y="5558880"/>
              <a:ext cx="420467" cy="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rot="20376425">
            <a:off x="2095737" y="3132248"/>
            <a:ext cx="1981200" cy="2763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376425">
            <a:off x="4144908" y="3077990"/>
            <a:ext cx="1981200" cy="2763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spTree>
    <p:extLst>
      <p:ext uri="{BB962C8B-B14F-4D97-AF65-F5344CB8AC3E}">
        <p14:creationId xmlns:p14="http://schemas.microsoft.com/office/powerpoint/2010/main" val="59808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Content-Aware Click Modeling</a:t>
            </a:r>
          </a:p>
        </p:txBody>
      </p:sp>
      <p:sp>
        <p:nvSpPr>
          <p:cNvPr id="3" name="Content Placeholder 2"/>
          <p:cNvSpPr>
            <a:spLocks noGrp="1"/>
          </p:cNvSpPr>
          <p:nvPr>
            <p:ph idx="1"/>
          </p:nvPr>
        </p:nvSpPr>
        <p:spPr/>
        <p:txBody>
          <a:bodyPr/>
          <a:lstStyle/>
          <a:p>
            <a:r>
              <a:rPr lang="en-US" dirty="0" smtClean="0"/>
              <a:t>Posterior Inference</a:t>
            </a:r>
          </a:p>
          <a:p>
            <a:pPr lvl="1"/>
            <a:r>
              <a:rPr lang="en-US" dirty="0" smtClean="0"/>
              <a:t>Exact inference is feasible</a:t>
            </a:r>
          </a:p>
          <a:p>
            <a:pPr lvl="1"/>
            <a:r>
              <a:rPr lang="en-US" dirty="0" smtClean="0"/>
              <a:t>Belief propagation </a:t>
            </a:r>
            <a:r>
              <a:rPr lang="en-US" i="1" baseline="30000" dirty="0" smtClean="0"/>
              <a:t>[</a:t>
            </a:r>
            <a:r>
              <a:rPr lang="en-US" i="1" baseline="30000" dirty="0" err="1" smtClean="0"/>
              <a:t>Koller</a:t>
            </a:r>
            <a:r>
              <a:rPr lang="en-US" i="1" baseline="30000" dirty="0" smtClean="0"/>
              <a:t> and Friedman, 2009]</a:t>
            </a:r>
          </a:p>
          <a:p>
            <a:pPr lvl="1"/>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8350" y="3480046"/>
            <a:ext cx="5048250" cy="289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343150" y="3480046"/>
            <a:ext cx="3352800" cy="170155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0C6B699-5220-497A-8B41-575554D321BB}" type="datetime1">
              <a:rPr lang="en-US" smtClean="0"/>
              <a:t>5/15/2013</a:t>
            </a:fld>
            <a:endParaRPr lang="en-US"/>
          </a:p>
        </p:txBody>
      </p:sp>
      <p:sp>
        <p:nvSpPr>
          <p:cNvPr id="8" name="Slide Number Placeholder 7"/>
          <p:cNvSpPr>
            <a:spLocks noGrp="1"/>
          </p:cNvSpPr>
          <p:nvPr>
            <p:ph type="sldNum" sz="quarter" idx="12"/>
          </p:nvPr>
        </p:nvSpPr>
        <p:spPr/>
        <p:txBody>
          <a:bodyPr/>
          <a:lstStyle/>
          <a:p>
            <a:fld id="{05DD60C9-255F-420D-93F7-C36412294E59}" type="slidenum">
              <a:rPr lang="en-US" smtClean="0"/>
              <a:pPr/>
              <a:t>28</a:t>
            </a:fld>
            <a:endParaRPr lang="en-US"/>
          </a:p>
        </p:txBody>
      </p:sp>
    </p:spTree>
    <p:extLst>
      <p:ext uri="{BB962C8B-B14F-4D97-AF65-F5344CB8AC3E}">
        <p14:creationId xmlns:p14="http://schemas.microsoft.com/office/powerpoint/2010/main" val="10502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Relevance Modeling</a:t>
            </a:r>
            <a:endParaRPr lang="en-US" dirty="0"/>
          </a:p>
        </p:txBody>
      </p:sp>
      <p:sp>
        <p:nvSpPr>
          <p:cNvPr id="3" name="Content Placeholder 2"/>
          <p:cNvSpPr>
            <a:spLocks noGrp="1"/>
          </p:cNvSpPr>
          <p:nvPr>
            <p:ph idx="1"/>
          </p:nvPr>
        </p:nvSpPr>
        <p:spPr/>
        <p:txBody>
          <a:bodyPr/>
          <a:lstStyle/>
          <a:p>
            <a:r>
              <a:rPr lang="en-US" dirty="0" smtClean="0"/>
              <a:t>Estimated relevance for ranking</a:t>
            </a:r>
          </a:p>
          <a:p>
            <a:pPr lvl="1"/>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066800" y="2362200"/>
            <a:ext cx="7003320" cy="2595563"/>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053066" y="2432304"/>
            <a:ext cx="7024134" cy="2596896"/>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08B79E8D-6406-40E9-A9C7-A53E536D4695}"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29</a:t>
            </a:fld>
            <a:endParaRPr lang="en-US"/>
          </a:p>
        </p:txBody>
      </p:sp>
    </p:spTree>
    <p:extLst>
      <p:ext uri="{BB962C8B-B14F-4D97-AF65-F5344CB8AC3E}">
        <p14:creationId xmlns:p14="http://schemas.microsoft.com/office/powerpoint/2010/main" val="20466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blinds(horizontal)">
                                      <p:cBhvr>
                                        <p:cTn id="1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Clicks Are Biased</a:t>
            </a:r>
            <a:endParaRPr lang="en-US" dirty="0"/>
          </a:p>
        </p:txBody>
      </p:sp>
      <p:sp>
        <p:nvSpPr>
          <p:cNvPr id="3" name="Content Placeholder 2"/>
          <p:cNvSpPr>
            <a:spLocks noGrp="1"/>
          </p:cNvSpPr>
          <p:nvPr>
            <p:ph idx="1"/>
          </p:nvPr>
        </p:nvSpPr>
        <p:spPr/>
        <p:txBody>
          <a:bodyPr/>
          <a:lstStyle/>
          <a:p>
            <a:r>
              <a:rPr lang="en-US" dirty="0" smtClean="0"/>
              <a:t>Position-bias </a:t>
            </a:r>
            <a:r>
              <a:rPr lang="en-US" i="1" baseline="30000" dirty="0" smtClean="0"/>
              <a:t>[</a:t>
            </a:r>
            <a:r>
              <a:rPr lang="en-US" i="1" baseline="30000" dirty="0" err="1" smtClean="0"/>
              <a:t>Joachims</a:t>
            </a:r>
            <a:r>
              <a:rPr lang="en-US" i="1" baseline="30000" dirty="0" smtClean="0"/>
              <a:t> et al. SIGIR’05]</a:t>
            </a:r>
            <a:endParaRPr lang="en-US" dirty="0" smtClean="0"/>
          </a:p>
          <a:p>
            <a:pPr lvl="1"/>
            <a:r>
              <a:rPr lang="en-US" dirty="0" smtClean="0"/>
              <a:t>Higher position</a:t>
            </a:r>
          </a:p>
          <a:p>
            <a:pPr lvl="1">
              <a:buFont typeface="Symbol"/>
              <a:buChar char="Þ"/>
            </a:pPr>
            <a:r>
              <a:rPr lang="en-US" dirty="0" smtClean="0"/>
              <a:t> More clicks</a:t>
            </a:r>
          </a:p>
          <a:p>
            <a:pPr lvl="1">
              <a:buFont typeface="Symbol"/>
              <a:buChar char="Þ"/>
            </a:pPr>
            <a:r>
              <a:rPr lang="en-US" dirty="0" smtClean="0"/>
              <a:t> Not necessarily relevant</a:t>
            </a:r>
            <a:endParaRPr lang="en-US" dirty="0"/>
          </a:p>
        </p:txBody>
      </p:sp>
      <p:grpSp>
        <p:nvGrpSpPr>
          <p:cNvPr id="6" name="Group 5"/>
          <p:cNvGrpSpPr/>
          <p:nvPr/>
        </p:nvGrpSpPr>
        <p:grpSpPr>
          <a:xfrm>
            <a:off x="1876425" y="3622678"/>
            <a:ext cx="5362575" cy="3235322"/>
            <a:chOff x="1951608" y="3622678"/>
            <a:chExt cx="5362575" cy="3235322"/>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608" y="3622678"/>
              <a:ext cx="5362575" cy="292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81400" y="6488668"/>
              <a:ext cx="2590800" cy="369332"/>
            </a:xfrm>
            <a:prstGeom prst="rect">
              <a:avLst/>
            </a:prstGeom>
            <a:noFill/>
          </p:spPr>
          <p:txBody>
            <a:bodyPr wrap="square" rtlCol="0">
              <a:spAutoFit/>
            </a:bodyPr>
            <a:lstStyle/>
            <a:p>
              <a:r>
                <a:rPr lang="en-US" i="1" dirty="0" smtClean="0"/>
                <a:t>[</a:t>
              </a:r>
              <a:r>
                <a:rPr lang="en-US" i="1" dirty="0" err="1" smtClean="0"/>
                <a:t>Agichtein</a:t>
              </a:r>
              <a:r>
                <a:rPr lang="en-US" i="1" dirty="0" smtClean="0"/>
                <a:t> </a:t>
              </a:r>
              <a:r>
                <a:rPr lang="en-US" i="1" dirty="0"/>
                <a:t>et al. </a:t>
              </a:r>
              <a:r>
                <a:rPr lang="en-US" i="1" dirty="0" smtClean="0"/>
                <a:t>SIGIR'06]</a:t>
              </a:r>
              <a:endParaRPr lang="en-US" i="1" dirty="0"/>
            </a:p>
          </p:txBody>
        </p:sp>
      </p:grpSp>
      <p:grpSp>
        <p:nvGrpSpPr>
          <p:cNvPr id="8" name="Group 7"/>
          <p:cNvGrpSpPr/>
          <p:nvPr/>
        </p:nvGrpSpPr>
        <p:grpSpPr>
          <a:xfrm>
            <a:off x="1876425" y="2221905"/>
            <a:ext cx="4953000" cy="4599084"/>
            <a:chOff x="3886200" y="1676400"/>
            <a:chExt cx="4953000" cy="4599084"/>
          </a:xfrm>
        </p:grpSpPr>
        <p:pic>
          <p:nvPicPr>
            <p:cNvPr id="2050" name="Picture 2" descr="http://www.clickrmedia.com/wp/wp-content/uploads/2009/08/google-golden-triang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676400"/>
              <a:ext cx="4953000" cy="42297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32895" y="5906152"/>
              <a:ext cx="3825305" cy="369332"/>
            </a:xfrm>
            <a:prstGeom prst="rect">
              <a:avLst/>
            </a:prstGeom>
            <a:noFill/>
          </p:spPr>
          <p:txBody>
            <a:bodyPr wrap="square" rtlCol="0">
              <a:spAutoFit/>
            </a:bodyPr>
            <a:lstStyle/>
            <a:p>
              <a:r>
                <a:rPr lang="fr-FR" i="1" dirty="0" smtClean="0"/>
                <a:t>[</a:t>
              </a:r>
              <a:r>
                <a:rPr lang="fr-FR" i="1" dirty="0" err="1" smtClean="0"/>
                <a:t>Lorigo</a:t>
              </a:r>
              <a:r>
                <a:rPr lang="fr-FR" i="1" dirty="0"/>
                <a:t>, et al. J. Am. Soc. Inf. </a:t>
              </a:r>
              <a:r>
                <a:rPr lang="fr-FR" i="1" dirty="0" err="1"/>
                <a:t>Sci</a:t>
              </a:r>
              <a:r>
                <a:rPr lang="fr-FR" i="1" dirty="0"/>
                <a:t>., </a:t>
              </a:r>
              <a:r>
                <a:rPr lang="fr-FR" i="1" dirty="0" smtClean="0"/>
                <a:t>2008]</a:t>
              </a:r>
              <a:endParaRPr lang="en-US" i="1" dirty="0"/>
            </a:p>
          </p:txBody>
        </p:sp>
      </p:grpSp>
      <p:sp>
        <p:nvSpPr>
          <p:cNvPr id="4" name="TextBox 3"/>
          <p:cNvSpPr txBox="1"/>
          <p:nvPr/>
        </p:nvSpPr>
        <p:spPr>
          <a:xfrm>
            <a:off x="2895600" y="3752671"/>
            <a:ext cx="4343400" cy="1200329"/>
          </a:xfrm>
          <a:prstGeom prst="rect">
            <a:avLst/>
          </a:prstGeom>
          <a:noFill/>
        </p:spPr>
        <p:txBody>
          <a:bodyPr wrap="square" rtlCol="0">
            <a:spAutoFit/>
          </a:bodyPr>
          <a:lstStyle/>
          <a:p>
            <a:r>
              <a:rPr lang="en-US" sz="2400" b="1" i="1" dirty="0" smtClean="0"/>
              <a:t>Modeling Clicks</a:t>
            </a:r>
          </a:p>
          <a:p>
            <a:r>
              <a:rPr lang="en-US" sz="2400" dirty="0" smtClean="0"/>
              <a:t>=&gt; </a:t>
            </a:r>
            <a:r>
              <a:rPr lang="en-US" sz="2400" i="1" dirty="0" smtClean="0"/>
              <a:t>Decompose relevance-driven clicks from position-driven clicks</a:t>
            </a:r>
            <a:endParaRPr lang="en-US" sz="2400" i="1" dirty="0"/>
          </a:p>
        </p:txBody>
      </p:sp>
      <p:sp>
        <p:nvSpPr>
          <p:cNvPr id="9" name="Date Placeholder 8"/>
          <p:cNvSpPr>
            <a:spLocks noGrp="1"/>
          </p:cNvSpPr>
          <p:nvPr>
            <p:ph type="dt" sz="half" idx="10"/>
          </p:nvPr>
        </p:nvSpPr>
        <p:spPr/>
        <p:txBody>
          <a:bodyPr/>
          <a:lstStyle/>
          <a:p>
            <a:fld id="{C701F861-7F10-4353-9710-18BC5DD5E07C}" type="datetime1">
              <a:rPr lang="en-US" smtClean="0"/>
              <a:t>5/15/2013</a:t>
            </a:fld>
            <a:endParaRPr lang="en-US"/>
          </a:p>
        </p:txBody>
      </p:sp>
      <p:sp>
        <p:nvSpPr>
          <p:cNvPr id="10" name="Slide Number Placeholder 9"/>
          <p:cNvSpPr>
            <a:spLocks noGrp="1"/>
          </p:cNvSpPr>
          <p:nvPr>
            <p:ph type="sldNum" sz="quarter" idx="12"/>
          </p:nvPr>
        </p:nvSpPr>
        <p:spPr/>
        <p:txBody>
          <a:bodyPr/>
          <a:lstStyle/>
          <a:p>
            <a:fld id="{05DD60C9-255F-420D-93F7-C36412294E59}" type="slidenum">
              <a:rPr lang="en-US" smtClean="0"/>
              <a:pPr/>
              <a:t>3</a:t>
            </a:fld>
            <a:endParaRPr lang="en-US"/>
          </a:p>
        </p:txBody>
      </p:sp>
      <p:sp>
        <p:nvSpPr>
          <p:cNvPr id="11" name="Oval 10"/>
          <p:cNvSpPr/>
          <p:nvPr/>
        </p:nvSpPr>
        <p:spPr>
          <a:xfrm>
            <a:off x="2058417" y="3614197"/>
            <a:ext cx="1447800" cy="2590800"/>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9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3" presetClass="entr" presetSubtype="1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Solution</a:t>
            </a:r>
            <a:endParaRPr lang="en-US" dirty="0"/>
          </a:p>
        </p:txBody>
      </p:sp>
      <p:sp>
        <p:nvSpPr>
          <p:cNvPr id="3" name="Content Placeholder 2"/>
          <p:cNvSpPr>
            <a:spLocks noGrp="1"/>
          </p:cNvSpPr>
          <p:nvPr>
            <p:ph idx="1"/>
          </p:nvPr>
        </p:nvSpPr>
        <p:spPr/>
        <p:txBody>
          <a:bodyPr/>
          <a:lstStyle/>
          <a:p>
            <a:r>
              <a:rPr lang="en-US" dirty="0" smtClean="0"/>
              <a:t>Introduce rich dependency within user browsing behaviors via descriptive features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355029"/>
            <a:ext cx="5048250" cy="289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3075"/>
          <p:cNvGrpSpPr/>
          <p:nvPr/>
        </p:nvGrpSpPr>
        <p:grpSpPr>
          <a:xfrm>
            <a:off x="1066801" y="5715000"/>
            <a:ext cx="3529013" cy="1184849"/>
            <a:chOff x="2114550" y="5562595"/>
            <a:chExt cx="1981200" cy="1879035"/>
          </a:xfrm>
        </p:grpSpPr>
        <p:sp>
          <p:nvSpPr>
            <p:cNvPr id="4" name="TextBox 3"/>
            <p:cNvSpPr txBox="1"/>
            <p:nvPr/>
          </p:nvSpPr>
          <p:spPr>
            <a:xfrm>
              <a:off x="2114550" y="6416623"/>
              <a:ext cx="1981200" cy="1025007"/>
            </a:xfrm>
            <a:prstGeom prst="rect">
              <a:avLst/>
            </a:prstGeom>
            <a:noFill/>
          </p:spPr>
          <p:txBody>
            <a:bodyPr wrap="square" rtlCol="0">
              <a:spAutoFit/>
            </a:bodyPr>
            <a:lstStyle/>
            <a:p>
              <a:r>
                <a:rPr lang="en-US" dirty="0" smtClean="0"/>
                <a:t>Relevance quality of a document: </a:t>
              </a:r>
              <a:r>
                <a:rPr lang="en-US" i="1" dirty="0" smtClean="0"/>
                <a:t>e.g., ranking features</a:t>
              </a:r>
              <a:endParaRPr lang="en-US" i="1" dirty="0"/>
            </a:p>
          </p:txBody>
        </p:sp>
        <p:cxnSp>
          <p:nvCxnSpPr>
            <p:cNvPr id="6" name="Straight Arrow Connector 5"/>
            <p:cNvCxnSpPr>
              <a:stCxn id="4" idx="0"/>
            </p:cNvCxnSpPr>
            <p:nvPr/>
          </p:nvCxnSpPr>
          <p:spPr>
            <a:xfrm flipV="1">
              <a:off x="3105150" y="5562595"/>
              <a:ext cx="848894" cy="8540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7" name="Group 3074"/>
          <p:cNvGrpSpPr/>
          <p:nvPr/>
        </p:nvGrpSpPr>
        <p:grpSpPr>
          <a:xfrm>
            <a:off x="4343400" y="2609671"/>
            <a:ext cx="4648200" cy="1200329"/>
            <a:chOff x="3966569" y="2554069"/>
            <a:chExt cx="3653431" cy="1200329"/>
          </a:xfrm>
        </p:grpSpPr>
        <p:sp>
          <p:nvSpPr>
            <p:cNvPr id="9" name="TextBox 8"/>
            <p:cNvSpPr txBox="1"/>
            <p:nvPr/>
          </p:nvSpPr>
          <p:spPr>
            <a:xfrm>
              <a:off x="4724400" y="2554069"/>
              <a:ext cx="2895600" cy="923330"/>
            </a:xfrm>
            <a:prstGeom prst="rect">
              <a:avLst/>
            </a:prstGeom>
            <a:noFill/>
          </p:spPr>
          <p:txBody>
            <a:bodyPr wrap="square" rtlCol="0">
              <a:spAutoFit/>
            </a:bodyPr>
            <a:lstStyle/>
            <a:p>
              <a:r>
                <a:rPr lang="en-US" dirty="0" smtClean="0"/>
                <a:t>Chance to further examine the result documents: </a:t>
              </a:r>
              <a:r>
                <a:rPr lang="en-US" i="1" dirty="0" smtClean="0"/>
                <a:t>e.g., position, # clicks, distance to last click</a:t>
              </a:r>
              <a:endParaRPr lang="en-US" i="1" dirty="0"/>
            </a:p>
          </p:txBody>
        </p:sp>
        <p:cxnSp>
          <p:nvCxnSpPr>
            <p:cNvPr id="10" name="Straight Arrow Connector 9"/>
            <p:cNvCxnSpPr>
              <a:stCxn id="9" idx="1"/>
            </p:cNvCxnSpPr>
            <p:nvPr/>
          </p:nvCxnSpPr>
          <p:spPr>
            <a:xfrm flipH="1">
              <a:off x="3966569" y="3015734"/>
              <a:ext cx="757831" cy="7386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8" name="Group 4"/>
          <p:cNvGrpSpPr/>
          <p:nvPr/>
        </p:nvGrpSpPr>
        <p:grpSpPr>
          <a:xfrm>
            <a:off x="0" y="3524071"/>
            <a:ext cx="3429000" cy="1428929"/>
            <a:chOff x="0" y="3371671"/>
            <a:chExt cx="3429000" cy="1428929"/>
          </a:xfrm>
        </p:grpSpPr>
        <p:sp>
          <p:nvSpPr>
            <p:cNvPr id="21" name="TextBox 20"/>
            <p:cNvSpPr txBox="1"/>
            <p:nvPr/>
          </p:nvSpPr>
          <p:spPr>
            <a:xfrm>
              <a:off x="0" y="3371671"/>
              <a:ext cx="3200400" cy="1200329"/>
            </a:xfrm>
            <a:prstGeom prst="rect">
              <a:avLst/>
            </a:prstGeom>
            <a:noFill/>
          </p:spPr>
          <p:txBody>
            <a:bodyPr wrap="square" rtlCol="0">
              <a:spAutoFit/>
            </a:bodyPr>
            <a:lstStyle/>
            <a:p>
              <a:r>
                <a:rPr lang="en-US" dirty="0" smtClean="0"/>
                <a:t>Chance to click on an examined and relevant document: </a:t>
              </a:r>
              <a:r>
                <a:rPr lang="en-US" i="1" dirty="0" smtClean="0"/>
                <a:t>e.g., clicked/skipped content similarity</a:t>
              </a:r>
              <a:endParaRPr lang="en-US" i="1" dirty="0"/>
            </a:p>
          </p:txBody>
        </p:sp>
        <p:cxnSp>
          <p:nvCxnSpPr>
            <p:cNvPr id="22" name="Straight Arrow Connector 21"/>
            <p:cNvCxnSpPr/>
            <p:nvPr/>
          </p:nvCxnSpPr>
          <p:spPr>
            <a:xfrm>
              <a:off x="1828800" y="4267200"/>
              <a:ext cx="16002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sp>
        <p:nvSpPr>
          <p:cNvPr id="11" name="Date Placeholder 10"/>
          <p:cNvSpPr>
            <a:spLocks noGrp="1"/>
          </p:cNvSpPr>
          <p:nvPr>
            <p:ph type="dt" sz="half" idx="10"/>
          </p:nvPr>
        </p:nvSpPr>
        <p:spPr/>
        <p:txBody>
          <a:bodyPr/>
          <a:lstStyle/>
          <a:p>
            <a:fld id="{FEC8B425-3A0D-466B-85F0-C1235A5DFD6A}" type="datetime1">
              <a:rPr lang="en-US" smtClean="0"/>
              <a:t>5/15/2013</a:t>
            </a:fld>
            <a:endParaRPr lang="en-US"/>
          </a:p>
        </p:txBody>
      </p:sp>
      <p:sp>
        <p:nvSpPr>
          <p:cNvPr id="12" name="Slide Number Placeholder 11"/>
          <p:cNvSpPr>
            <a:spLocks noGrp="1"/>
          </p:cNvSpPr>
          <p:nvPr>
            <p:ph type="sldNum" sz="quarter" idx="12"/>
          </p:nvPr>
        </p:nvSpPr>
        <p:spPr/>
        <p:txBody>
          <a:bodyPr/>
          <a:lstStyle/>
          <a:p>
            <a:fld id="{05DD60C9-255F-420D-93F7-C36412294E59}" type="slidenum">
              <a:rPr lang="en-US" smtClean="0"/>
              <a:pPr/>
              <a:t>30</a:t>
            </a:fld>
            <a:endParaRPr lang="en-US"/>
          </a:p>
        </p:txBody>
      </p:sp>
    </p:spTree>
    <p:extLst>
      <p:ext uri="{BB962C8B-B14F-4D97-AF65-F5344CB8AC3E}">
        <p14:creationId xmlns:p14="http://schemas.microsoft.com/office/powerpoint/2010/main" val="1768204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User Clicks</a:t>
            </a:r>
            <a:endParaRPr lang="en-US" dirty="0"/>
          </a:p>
        </p:txBody>
      </p:sp>
      <p:sp>
        <p:nvSpPr>
          <p:cNvPr id="3" name="Content Placeholder 2"/>
          <p:cNvSpPr>
            <a:spLocks noGrp="1"/>
          </p:cNvSpPr>
          <p:nvPr>
            <p:ph idx="1"/>
          </p:nvPr>
        </p:nvSpPr>
        <p:spPr/>
        <p:txBody>
          <a:bodyPr/>
          <a:lstStyle/>
          <a:p>
            <a:r>
              <a:rPr lang="en-US" dirty="0" smtClean="0"/>
              <a:t>Decompose relevance-driven clicks from position-driven clicks</a:t>
            </a:r>
            <a:endParaRPr lang="en-US" i="1" dirty="0" smtClean="0"/>
          </a:p>
          <a:p>
            <a:pPr lvl="1"/>
            <a:r>
              <a:rPr lang="en-US" dirty="0" smtClean="0"/>
              <a:t>Examine: user reads the displayed result</a:t>
            </a:r>
          </a:p>
          <a:p>
            <a:pPr lvl="1"/>
            <a:r>
              <a:rPr lang="en-US" dirty="0" smtClean="0"/>
              <a:t>Click: user clicks the displayed result</a:t>
            </a:r>
          </a:p>
          <a:p>
            <a:pPr lvl="1"/>
            <a:r>
              <a:rPr lang="en-US" dirty="0" smtClean="0"/>
              <a:t>Atomic unit: (query, doc)</a:t>
            </a:r>
          </a:p>
          <a:p>
            <a:pPr lvl="1">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066800" y="4435512"/>
            <a:ext cx="5025556" cy="838200"/>
          </a:xfrm>
          <a:prstGeom prst="rect">
            <a:avLst/>
          </a:prstGeom>
          <a:noFill/>
          <a:ln w="9525">
            <a:noFill/>
            <a:miter lim="800000"/>
            <a:headEnd/>
            <a:tailEnd/>
          </a:ln>
        </p:spPr>
      </p:pic>
      <p:grpSp>
        <p:nvGrpSpPr>
          <p:cNvPr id="33" name="Group 32"/>
          <p:cNvGrpSpPr/>
          <p:nvPr/>
        </p:nvGrpSpPr>
        <p:grpSpPr>
          <a:xfrm>
            <a:off x="6553200" y="4130712"/>
            <a:ext cx="762000" cy="2362200"/>
            <a:chOff x="6553200" y="4130712"/>
            <a:chExt cx="762000" cy="2362200"/>
          </a:xfrm>
        </p:grpSpPr>
        <p:grpSp>
          <p:nvGrpSpPr>
            <p:cNvPr id="9" name="Group 8"/>
            <p:cNvGrpSpPr/>
            <p:nvPr/>
          </p:nvGrpSpPr>
          <p:grpSpPr>
            <a:xfrm>
              <a:off x="6553200" y="4130712"/>
              <a:ext cx="762000" cy="533400"/>
              <a:chOff x="7467600" y="4114800"/>
              <a:chExt cx="762000" cy="533400"/>
            </a:xfrm>
          </p:grpSpPr>
          <p:sp>
            <p:nvSpPr>
              <p:cNvPr id="5" name="Oval 4"/>
              <p:cNvSpPr/>
              <p:nvPr/>
            </p:nvSpPr>
            <p:spPr>
              <a:xfrm>
                <a:off x="7543800" y="41148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67600" y="4191000"/>
                <a:ext cx="762000" cy="369332"/>
              </a:xfrm>
              <a:prstGeom prst="rect">
                <a:avLst/>
              </a:prstGeom>
              <a:noFill/>
            </p:spPr>
            <p:txBody>
              <a:bodyPr wrap="square" rtlCol="0">
                <a:spAutoFit/>
              </a:bodyPr>
              <a:lstStyle/>
              <a:p>
                <a:r>
                  <a:rPr lang="en-US" dirty="0" smtClean="0"/>
                  <a:t>(q,d</a:t>
                </a:r>
                <a:r>
                  <a:rPr lang="en-US" baseline="-25000" dirty="0" smtClean="0"/>
                  <a:t>1</a:t>
                </a:r>
                <a:r>
                  <a:rPr lang="en-US" dirty="0" smtClean="0"/>
                  <a:t>)</a:t>
                </a:r>
                <a:endParaRPr lang="en-US" dirty="0"/>
              </a:p>
            </p:txBody>
          </p:sp>
        </p:grpSp>
        <p:grpSp>
          <p:nvGrpSpPr>
            <p:cNvPr id="12" name="Group 11"/>
            <p:cNvGrpSpPr/>
            <p:nvPr/>
          </p:nvGrpSpPr>
          <p:grpSpPr>
            <a:xfrm>
              <a:off x="6553200" y="5959512"/>
              <a:ext cx="762000" cy="533400"/>
              <a:chOff x="7467600" y="4800600"/>
              <a:chExt cx="762000" cy="533400"/>
            </a:xfrm>
          </p:grpSpPr>
          <p:sp>
            <p:nvSpPr>
              <p:cNvPr id="6" name="Oval 5"/>
              <p:cNvSpPr/>
              <p:nvPr/>
            </p:nvSpPr>
            <p:spPr>
              <a:xfrm>
                <a:off x="7543800" y="48006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67600" y="4876800"/>
                <a:ext cx="762000" cy="369332"/>
              </a:xfrm>
              <a:prstGeom prst="rect">
                <a:avLst/>
              </a:prstGeom>
              <a:noFill/>
            </p:spPr>
            <p:txBody>
              <a:bodyPr wrap="square" rtlCol="0">
                <a:spAutoFit/>
              </a:bodyPr>
              <a:lstStyle/>
              <a:p>
                <a:r>
                  <a:rPr lang="en-US" dirty="0" smtClean="0"/>
                  <a:t>(q,d</a:t>
                </a:r>
                <a:r>
                  <a:rPr lang="en-US" baseline="-25000" dirty="0" smtClean="0"/>
                  <a:t>4</a:t>
                </a:r>
                <a:r>
                  <a:rPr lang="en-US" dirty="0" smtClean="0"/>
                  <a:t>)</a:t>
                </a:r>
                <a:endParaRPr lang="en-US" dirty="0"/>
              </a:p>
            </p:txBody>
          </p:sp>
        </p:grpSp>
        <p:grpSp>
          <p:nvGrpSpPr>
            <p:cNvPr id="13" name="Group 12"/>
            <p:cNvGrpSpPr/>
            <p:nvPr/>
          </p:nvGrpSpPr>
          <p:grpSpPr>
            <a:xfrm>
              <a:off x="6553200" y="5349912"/>
              <a:ext cx="762000" cy="533400"/>
              <a:chOff x="7467600" y="5486400"/>
              <a:chExt cx="762000" cy="533400"/>
            </a:xfrm>
          </p:grpSpPr>
          <p:sp>
            <p:nvSpPr>
              <p:cNvPr id="7" name="Oval 6"/>
              <p:cNvSpPr/>
              <p:nvPr/>
            </p:nvSpPr>
            <p:spPr>
              <a:xfrm>
                <a:off x="7543800" y="5486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67600" y="5568434"/>
                <a:ext cx="762000" cy="369332"/>
              </a:xfrm>
              <a:prstGeom prst="rect">
                <a:avLst/>
              </a:prstGeom>
              <a:noFill/>
            </p:spPr>
            <p:txBody>
              <a:bodyPr wrap="square" rtlCol="0">
                <a:spAutoFit/>
              </a:bodyPr>
              <a:lstStyle/>
              <a:p>
                <a:r>
                  <a:rPr lang="en-US" dirty="0" smtClean="0"/>
                  <a:t>(q,d</a:t>
                </a:r>
                <a:r>
                  <a:rPr lang="en-US" baseline="-25000" dirty="0" smtClean="0"/>
                  <a:t>3</a:t>
                </a:r>
                <a:r>
                  <a:rPr lang="en-US" dirty="0" smtClean="0"/>
                  <a:t>)</a:t>
                </a:r>
                <a:endParaRPr lang="en-US" dirty="0"/>
              </a:p>
            </p:txBody>
          </p:sp>
        </p:grpSp>
        <p:grpSp>
          <p:nvGrpSpPr>
            <p:cNvPr id="15" name="Group 14"/>
            <p:cNvGrpSpPr/>
            <p:nvPr/>
          </p:nvGrpSpPr>
          <p:grpSpPr>
            <a:xfrm>
              <a:off x="6553200" y="4740312"/>
              <a:ext cx="762000" cy="533400"/>
              <a:chOff x="7467600" y="4800600"/>
              <a:chExt cx="762000" cy="533400"/>
            </a:xfrm>
          </p:grpSpPr>
          <p:sp>
            <p:nvSpPr>
              <p:cNvPr id="16" name="Oval 15"/>
              <p:cNvSpPr/>
              <p:nvPr/>
            </p:nvSpPr>
            <p:spPr>
              <a:xfrm>
                <a:off x="7543800" y="4800600"/>
                <a:ext cx="533400" cy="533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467600" y="4876800"/>
                <a:ext cx="762000" cy="369332"/>
              </a:xfrm>
              <a:prstGeom prst="rect">
                <a:avLst/>
              </a:prstGeom>
              <a:noFill/>
            </p:spPr>
            <p:txBody>
              <a:bodyPr wrap="square" rtlCol="0">
                <a:spAutoFit/>
              </a:bodyPr>
              <a:lstStyle/>
              <a:p>
                <a:r>
                  <a:rPr lang="en-US" dirty="0" smtClean="0"/>
                  <a:t>(q,d</a:t>
                </a:r>
                <a:r>
                  <a:rPr lang="en-US" baseline="-25000" dirty="0" smtClean="0"/>
                  <a:t>2</a:t>
                </a:r>
                <a:r>
                  <a:rPr lang="en-US" dirty="0" smtClean="0"/>
                  <a:t>)</a:t>
                </a:r>
                <a:endParaRPr lang="en-US" dirty="0"/>
              </a:p>
            </p:txBody>
          </p:sp>
        </p:grpSp>
      </p:grpSp>
      <p:sp>
        <p:nvSpPr>
          <p:cNvPr id="14" name="Arc 13"/>
          <p:cNvSpPr/>
          <p:nvPr/>
        </p:nvSpPr>
        <p:spPr>
          <a:xfrm rot="21349973" flipH="1" flipV="1">
            <a:off x="3524969" y="4328262"/>
            <a:ext cx="3200400" cy="1669577"/>
          </a:xfrm>
          <a:prstGeom prst="arc">
            <a:avLst>
              <a:gd name="adj1" fmla="val 11357983"/>
              <a:gd name="adj2" fmla="val 21448678"/>
            </a:avLst>
          </a:prstGeom>
          <a:ln w="19050">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7219890" y="3978312"/>
            <a:ext cx="1543110" cy="2514600"/>
            <a:chOff x="7219890" y="4114800"/>
            <a:chExt cx="1543110" cy="2514600"/>
          </a:xfrm>
        </p:grpSpPr>
        <p:grpSp>
          <p:nvGrpSpPr>
            <p:cNvPr id="27" name="Group 26"/>
            <p:cNvGrpSpPr/>
            <p:nvPr/>
          </p:nvGrpSpPr>
          <p:grpSpPr>
            <a:xfrm>
              <a:off x="7539361" y="4419600"/>
              <a:ext cx="1223639" cy="2209800"/>
              <a:chOff x="7467600" y="4419600"/>
              <a:chExt cx="1223639" cy="2209800"/>
            </a:xfrm>
          </p:grpSpPr>
          <p:cxnSp>
            <p:nvCxnSpPr>
              <p:cNvPr id="18" name="Straight Connector 17"/>
              <p:cNvCxnSpPr/>
              <p:nvPr/>
            </p:nvCxnSpPr>
            <p:spPr>
              <a:xfrm>
                <a:off x="7467600" y="4419600"/>
                <a:ext cx="1219200" cy="0"/>
              </a:xfrm>
              <a:prstGeom prst="line">
                <a:avLst/>
              </a:prstGeom>
              <a:ln w="28575">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67600" y="4419600"/>
                <a:ext cx="0" cy="2209800"/>
              </a:xfrm>
              <a:prstGeom prst="line">
                <a:avLst/>
              </a:prstGeom>
              <a:ln w="28575">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7519386" y="4483223"/>
                <a:ext cx="1171853" cy="2139519"/>
              </a:xfrm>
              <a:custGeom>
                <a:avLst/>
                <a:gdLst>
                  <a:gd name="connsiteX0" fmla="*/ 1171853 w 1171853"/>
                  <a:gd name="connsiteY0" fmla="*/ 0 h 2139519"/>
                  <a:gd name="connsiteX1" fmla="*/ 230820 w 1171853"/>
                  <a:gd name="connsiteY1" fmla="*/ 665826 h 2139519"/>
                  <a:gd name="connsiteX2" fmla="*/ 0 w 1171853"/>
                  <a:gd name="connsiteY2" fmla="*/ 2139519 h 2139519"/>
                </a:gdLst>
                <a:ahLst/>
                <a:cxnLst>
                  <a:cxn ang="0">
                    <a:pos x="connsiteX0" y="connsiteY0"/>
                  </a:cxn>
                  <a:cxn ang="0">
                    <a:pos x="connsiteX1" y="connsiteY1"/>
                  </a:cxn>
                  <a:cxn ang="0">
                    <a:pos x="connsiteX2" y="connsiteY2"/>
                  </a:cxn>
                </a:cxnLst>
                <a:rect l="l" t="t" r="r" b="b"/>
                <a:pathLst>
                  <a:path w="1171853" h="2139519">
                    <a:moveTo>
                      <a:pt x="1171853" y="0"/>
                    </a:moveTo>
                    <a:cubicBezTo>
                      <a:pt x="798991" y="154619"/>
                      <a:pt x="426129" y="309239"/>
                      <a:pt x="230820" y="665826"/>
                    </a:cubicBezTo>
                    <a:cubicBezTo>
                      <a:pt x="35511" y="1022413"/>
                      <a:pt x="17755" y="1580966"/>
                      <a:pt x="0" y="2139519"/>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7772400" y="4114800"/>
              <a:ext cx="685800" cy="307777"/>
            </a:xfrm>
            <a:prstGeom prst="rect">
              <a:avLst/>
            </a:prstGeom>
            <a:noFill/>
          </p:spPr>
          <p:txBody>
            <a:bodyPr wrap="square" rtlCol="0">
              <a:spAutoFit/>
            </a:bodyPr>
            <a:lstStyle/>
            <a:p>
              <a:r>
                <a:rPr lang="en-US" sz="1400" dirty="0" smtClean="0"/>
                <a:t>Prob.</a:t>
              </a:r>
              <a:endParaRPr lang="en-US" sz="1400" dirty="0"/>
            </a:p>
          </p:txBody>
        </p:sp>
        <p:sp>
          <p:nvSpPr>
            <p:cNvPr id="28" name="TextBox 27"/>
            <p:cNvSpPr txBox="1"/>
            <p:nvPr/>
          </p:nvSpPr>
          <p:spPr>
            <a:xfrm>
              <a:off x="7219890" y="5257800"/>
              <a:ext cx="400110" cy="838200"/>
            </a:xfrm>
            <a:prstGeom prst="rect">
              <a:avLst/>
            </a:prstGeom>
            <a:noFill/>
          </p:spPr>
          <p:txBody>
            <a:bodyPr vert="eaVert" wrap="square" rtlCol="0">
              <a:spAutoFit/>
            </a:bodyPr>
            <a:lstStyle/>
            <a:p>
              <a:r>
                <a:rPr lang="en-US" sz="1400" dirty="0" smtClean="0"/>
                <a:t>Pos.</a:t>
              </a:r>
              <a:endParaRPr lang="en-US" sz="1400" dirty="0"/>
            </a:p>
          </p:txBody>
        </p:sp>
      </p:grpSp>
      <p:grpSp>
        <p:nvGrpSpPr>
          <p:cNvPr id="35" name="Group 34"/>
          <p:cNvGrpSpPr/>
          <p:nvPr/>
        </p:nvGrpSpPr>
        <p:grpSpPr>
          <a:xfrm>
            <a:off x="1941662" y="5244302"/>
            <a:ext cx="1715938" cy="639010"/>
            <a:chOff x="1941662" y="5244302"/>
            <a:chExt cx="1715938" cy="639010"/>
          </a:xfrm>
        </p:grpSpPr>
        <p:sp>
          <p:nvSpPr>
            <p:cNvPr id="30" name="TextBox 29"/>
            <p:cNvSpPr txBox="1"/>
            <p:nvPr/>
          </p:nvSpPr>
          <p:spPr>
            <a:xfrm>
              <a:off x="1941662" y="5513980"/>
              <a:ext cx="1715938" cy="369332"/>
            </a:xfrm>
            <a:prstGeom prst="rect">
              <a:avLst/>
            </a:prstGeom>
            <a:noFill/>
          </p:spPr>
          <p:txBody>
            <a:bodyPr wrap="square" rtlCol="0">
              <a:spAutoFit/>
            </a:bodyPr>
            <a:lstStyle/>
            <a:p>
              <a:r>
                <a:rPr lang="en-US" dirty="0" smtClean="0"/>
                <a:t>Click probability</a:t>
              </a:r>
              <a:endParaRPr lang="en-US" dirty="0"/>
            </a:p>
          </p:txBody>
        </p:sp>
        <p:sp>
          <p:nvSpPr>
            <p:cNvPr id="31" name="Down Arrow 30"/>
            <p:cNvSpPr/>
            <p:nvPr/>
          </p:nvSpPr>
          <p:spPr>
            <a:xfrm rot="2061766">
              <a:off x="3006878" y="5244302"/>
              <a:ext cx="176761"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p:txBody>
          <a:bodyPr/>
          <a:lstStyle/>
          <a:p>
            <a:fld id="{3388C0A4-1DDE-42B0-8EC4-1B92E0D52180}" type="datetime1">
              <a:rPr lang="en-US" smtClean="0"/>
              <a:t>5/15/2013</a:t>
            </a:fld>
            <a:endParaRPr lang="en-US"/>
          </a:p>
        </p:txBody>
      </p:sp>
      <p:sp>
        <p:nvSpPr>
          <p:cNvPr id="19" name="Slide Number Placeholder 18"/>
          <p:cNvSpPr>
            <a:spLocks noGrp="1"/>
          </p:cNvSpPr>
          <p:nvPr>
            <p:ph type="sldNum" sz="quarter" idx="12"/>
          </p:nvPr>
        </p:nvSpPr>
        <p:spPr/>
        <p:txBody>
          <a:bodyPr/>
          <a:lstStyle/>
          <a:p>
            <a:fld id="{05DD60C9-255F-420D-93F7-C36412294E59}" type="slidenum">
              <a:rPr lang="en-US" smtClean="0"/>
              <a:pPr/>
              <a:t>4</a:t>
            </a:fld>
            <a:endParaRPr lang="en-US"/>
          </a:p>
        </p:txBody>
      </p:sp>
      <p:cxnSp>
        <p:nvCxnSpPr>
          <p:cNvPr id="22" name="Straight Connector 21"/>
          <p:cNvCxnSpPr/>
          <p:nvPr/>
        </p:nvCxnSpPr>
        <p:spPr>
          <a:xfrm>
            <a:off x="2514600" y="5273712"/>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962400" y="4215531"/>
            <a:ext cx="3631899" cy="1667781"/>
            <a:chOff x="3962400" y="4215531"/>
            <a:chExt cx="3631899" cy="1667781"/>
          </a:xfrm>
        </p:grpSpPr>
        <p:sp>
          <p:nvSpPr>
            <p:cNvPr id="26" name="Arc 25"/>
            <p:cNvSpPr/>
            <p:nvPr/>
          </p:nvSpPr>
          <p:spPr>
            <a:xfrm rot="10199834" flipH="1" flipV="1">
              <a:off x="4575865" y="4215531"/>
              <a:ext cx="3018434" cy="1186050"/>
            </a:xfrm>
            <a:prstGeom prst="arc">
              <a:avLst>
                <a:gd name="adj1" fmla="val 10874554"/>
                <a:gd name="adj2" fmla="val 21196192"/>
              </a:avLst>
            </a:prstGeom>
            <a:ln w="19050">
              <a:solidFill>
                <a:srgbClr val="00B05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Group 35"/>
            <p:cNvGrpSpPr/>
            <p:nvPr/>
          </p:nvGrpSpPr>
          <p:grpSpPr>
            <a:xfrm>
              <a:off x="3962400" y="5212245"/>
              <a:ext cx="2162220" cy="671067"/>
              <a:chOff x="3962400" y="5212245"/>
              <a:chExt cx="2162220" cy="671067"/>
            </a:xfrm>
          </p:grpSpPr>
          <p:sp>
            <p:nvSpPr>
              <p:cNvPr id="32" name="TextBox 31"/>
              <p:cNvSpPr txBox="1"/>
              <p:nvPr/>
            </p:nvSpPr>
            <p:spPr>
              <a:xfrm>
                <a:off x="3962400" y="5513980"/>
                <a:ext cx="2162220" cy="369332"/>
              </a:xfrm>
              <a:prstGeom prst="rect">
                <a:avLst/>
              </a:prstGeom>
              <a:noFill/>
            </p:spPr>
            <p:txBody>
              <a:bodyPr wrap="square" rtlCol="0">
                <a:spAutoFit/>
              </a:bodyPr>
              <a:lstStyle/>
              <a:p>
                <a:r>
                  <a:rPr lang="en-US" dirty="0" smtClean="0"/>
                  <a:t>Examine probability</a:t>
                </a:r>
                <a:endParaRPr lang="en-US" dirty="0"/>
              </a:p>
            </p:txBody>
          </p:sp>
          <p:sp>
            <p:nvSpPr>
              <p:cNvPr id="34" name="Down Arrow 33"/>
              <p:cNvSpPr/>
              <p:nvPr/>
            </p:nvSpPr>
            <p:spPr>
              <a:xfrm rot="19468540">
                <a:off x="4667407" y="5212245"/>
                <a:ext cx="173736"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9" name="Straight Connector 38"/>
          <p:cNvCxnSpPr/>
          <p:nvPr/>
        </p:nvCxnSpPr>
        <p:spPr>
          <a:xfrm flipV="1">
            <a:off x="4174550" y="5273712"/>
            <a:ext cx="854650" cy="938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28600" y="4724400"/>
            <a:ext cx="3048000" cy="674132"/>
            <a:chOff x="228600" y="4724400"/>
            <a:chExt cx="3048000" cy="674132"/>
          </a:xfrm>
        </p:grpSpPr>
        <p:sp>
          <p:nvSpPr>
            <p:cNvPr id="21" name="TextBox 20"/>
            <p:cNvSpPr txBox="1"/>
            <p:nvPr/>
          </p:nvSpPr>
          <p:spPr>
            <a:xfrm>
              <a:off x="228600" y="5029200"/>
              <a:ext cx="1981200" cy="369332"/>
            </a:xfrm>
            <a:prstGeom prst="rect">
              <a:avLst/>
            </a:prstGeom>
            <a:noFill/>
          </p:spPr>
          <p:txBody>
            <a:bodyPr wrap="square" rtlCol="0">
              <a:spAutoFit/>
            </a:bodyPr>
            <a:lstStyle/>
            <a:p>
              <a:r>
                <a:rPr lang="en-US" b="1" dirty="0" smtClean="0"/>
                <a:t>Relevance quality</a:t>
              </a:r>
              <a:endParaRPr lang="en-US" b="1" dirty="0"/>
            </a:p>
          </p:txBody>
        </p:sp>
        <p:sp>
          <p:nvSpPr>
            <p:cNvPr id="23" name="Curved Down Arrow 22"/>
            <p:cNvSpPr/>
            <p:nvPr/>
          </p:nvSpPr>
          <p:spPr>
            <a:xfrm flipH="1">
              <a:off x="1703904" y="4724400"/>
              <a:ext cx="1572696" cy="3084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linds(horizont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par>
                                <p:cTn id="29" presetID="3" presetClass="entr" presetSubtype="1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blinds(horizontal)">
                                      <p:cBhvr>
                                        <p:cTn id="4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User Clicks</a:t>
            </a:r>
            <a:endParaRPr lang="en-US" dirty="0"/>
          </a:p>
        </p:txBody>
      </p:sp>
      <p:sp>
        <p:nvSpPr>
          <p:cNvPr id="3" name="Content Placeholder 2"/>
          <p:cNvSpPr>
            <a:spLocks noGrp="1"/>
          </p:cNvSpPr>
          <p:nvPr>
            <p:ph idx="1"/>
          </p:nvPr>
        </p:nvSpPr>
        <p:spPr/>
        <p:txBody>
          <a:bodyPr/>
          <a:lstStyle/>
          <a:p>
            <a:r>
              <a:rPr lang="en-US" dirty="0" smtClean="0"/>
              <a:t>User Browsing Model </a:t>
            </a:r>
            <a:r>
              <a:rPr lang="en-US" i="1" baseline="30000" dirty="0" smtClean="0"/>
              <a:t>[</a:t>
            </a:r>
            <a:r>
              <a:rPr lang="en-US" i="1" baseline="30000" dirty="0" err="1" smtClean="0"/>
              <a:t>Dupret</a:t>
            </a:r>
            <a:r>
              <a:rPr lang="en-US" i="1" baseline="30000" dirty="0" smtClean="0"/>
              <a:t> et al. SIGIR’08]</a:t>
            </a:r>
          </a:p>
          <a:p>
            <a:pPr lvl="1"/>
            <a:r>
              <a:rPr lang="en-US" dirty="0" smtClean="0"/>
              <a:t>Examination depends on distance to the last click</a:t>
            </a:r>
          </a:p>
          <a:p>
            <a:pPr lvl="1"/>
            <a:r>
              <a:rPr lang="en-US" dirty="0"/>
              <a: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819400"/>
            <a:ext cx="3581400" cy="3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8592" y="3306303"/>
            <a:ext cx="3526408" cy="347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895600" y="5638800"/>
            <a:ext cx="2895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888608" y="2972220"/>
            <a:ext cx="3179192" cy="1523580"/>
            <a:chOff x="5888608" y="2972220"/>
            <a:chExt cx="3179192" cy="1523580"/>
          </a:xfrm>
        </p:grpSpPr>
        <p:sp>
          <p:nvSpPr>
            <p:cNvPr id="5" name="Curved Left Arrow 4"/>
            <p:cNvSpPr/>
            <p:nvPr/>
          </p:nvSpPr>
          <p:spPr>
            <a:xfrm>
              <a:off x="5888608" y="2972220"/>
              <a:ext cx="588392" cy="15235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6553200" y="3392269"/>
              <a:ext cx="2514600" cy="646331"/>
            </a:xfrm>
            <a:prstGeom prst="rect">
              <a:avLst/>
            </a:prstGeom>
            <a:noFill/>
          </p:spPr>
          <p:txBody>
            <a:bodyPr wrap="square" rtlCol="0">
              <a:spAutoFit/>
            </a:bodyPr>
            <a:lstStyle/>
            <a:p>
              <a:r>
                <a:rPr lang="en-US" dirty="0" smtClean="0"/>
                <a:t>From absolute discount to relative discount</a:t>
              </a:r>
              <a:endParaRPr lang="en-US" dirty="0"/>
            </a:p>
          </p:txBody>
        </p:sp>
      </p:grpSp>
      <p:cxnSp>
        <p:nvCxnSpPr>
          <p:cNvPr id="10" name="Straight Connector 9"/>
          <p:cNvCxnSpPr/>
          <p:nvPr/>
        </p:nvCxnSpPr>
        <p:spPr>
          <a:xfrm>
            <a:off x="4495800" y="3200400"/>
            <a:ext cx="38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E0DA5BD6-FB9F-4504-913D-E9B590BC7A2A}" type="datetime1">
              <a:rPr lang="en-US" smtClean="0"/>
              <a:t>5/15/2013</a:t>
            </a:fld>
            <a:endParaRPr lang="en-US"/>
          </a:p>
        </p:txBody>
      </p:sp>
      <p:sp>
        <p:nvSpPr>
          <p:cNvPr id="6" name="Slide Number Placeholder 5"/>
          <p:cNvSpPr>
            <a:spLocks noGrp="1"/>
          </p:cNvSpPr>
          <p:nvPr>
            <p:ph type="sldNum" sz="quarter" idx="12"/>
          </p:nvPr>
        </p:nvSpPr>
        <p:spPr/>
        <p:txBody>
          <a:bodyPr/>
          <a:lstStyle/>
          <a:p>
            <a:fld id="{05DD60C9-255F-420D-93F7-C36412294E59}"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blinds(horizontal)">
                                      <p:cBhvr>
                                        <p:cTn id="21" dur="500"/>
                                        <p:tgtEl>
                                          <p:spTgt spid="307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User Clicks</a:t>
            </a:r>
            <a:endParaRPr lang="en-US" dirty="0"/>
          </a:p>
        </p:txBody>
      </p:sp>
      <p:sp>
        <p:nvSpPr>
          <p:cNvPr id="3" name="Content Placeholder 2"/>
          <p:cNvSpPr>
            <a:spLocks noGrp="1"/>
          </p:cNvSpPr>
          <p:nvPr>
            <p:ph idx="1"/>
          </p:nvPr>
        </p:nvSpPr>
        <p:spPr/>
        <p:txBody>
          <a:bodyPr/>
          <a:lstStyle/>
          <a:p>
            <a:r>
              <a:rPr lang="en-US" dirty="0" smtClean="0"/>
              <a:t>Dynamic Bayesian Model </a:t>
            </a:r>
            <a:r>
              <a:rPr lang="en-US" i="1" baseline="30000" dirty="0" smtClean="0"/>
              <a:t>[</a:t>
            </a:r>
            <a:r>
              <a:rPr lang="en-US" i="1" baseline="30000" dirty="0" err="1" smtClean="0"/>
              <a:t>Chapelle</a:t>
            </a:r>
            <a:r>
              <a:rPr lang="en-US" i="1" baseline="30000" dirty="0" smtClean="0"/>
              <a:t> et al. WWW’09]</a:t>
            </a:r>
          </a:p>
          <a:p>
            <a:pPr lvl="1"/>
            <a:r>
              <a:rPr lang="en-US" dirty="0" smtClean="0"/>
              <a:t>A cascade model</a:t>
            </a:r>
          </a:p>
          <a:p>
            <a:pPr lvl="1"/>
            <a:r>
              <a:rPr lang="en-US" dirty="0" smtClean="0"/>
              <a:t>Relevance quality: </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328147"/>
            <a:ext cx="3333750" cy="352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914400" y="5345668"/>
            <a:ext cx="2667000" cy="369332"/>
            <a:chOff x="2209800" y="5345668"/>
            <a:chExt cx="2667000" cy="369332"/>
          </a:xfrm>
        </p:grpSpPr>
        <p:sp>
          <p:nvSpPr>
            <p:cNvPr id="4" name="TextBox 3"/>
            <p:cNvSpPr txBox="1"/>
            <p:nvPr/>
          </p:nvSpPr>
          <p:spPr>
            <a:xfrm>
              <a:off x="2209800" y="5345668"/>
              <a:ext cx="2286000" cy="369332"/>
            </a:xfrm>
            <a:prstGeom prst="rect">
              <a:avLst/>
            </a:prstGeom>
            <a:noFill/>
          </p:spPr>
          <p:txBody>
            <a:bodyPr wrap="square" rtlCol="0">
              <a:spAutoFit/>
            </a:bodyPr>
            <a:lstStyle/>
            <a:p>
              <a:r>
                <a:rPr lang="en-US" dirty="0" smtClean="0"/>
                <a:t>Perceived relevance</a:t>
              </a:r>
              <a:endParaRPr lang="en-US" dirty="0"/>
            </a:p>
          </p:txBody>
        </p:sp>
        <p:sp>
          <p:nvSpPr>
            <p:cNvPr id="5" name="Right Arrow 4"/>
            <p:cNvSpPr/>
            <p:nvPr/>
          </p:nvSpPr>
          <p:spPr>
            <a:xfrm>
              <a:off x="4267200" y="5454134"/>
              <a:ext cx="609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845333" y="4724400"/>
            <a:ext cx="2917667" cy="555263"/>
            <a:chOff x="7064533" y="4724400"/>
            <a:chExt cx="2917667" cy="555263"/>
          </a:xfrm>
        </p:grpSpPr>
        <p:sp>
          <p:nvSpPr>
            <p:cNvPr id="6" name="TextBox 5"/>
            <p:cNvSpPr txBox="1"/>
            <p:nvPr/>
          </p:nvSpPr>
          <p:spPr>
            <a:xfrm>
              <a:off x="7696200" y="4724400"/>
              <a:ext cx="2286000" cy="369332"/>
            </a:xfrm>
            <a:prstGeom prst="rect">
              <a:avLst/>
            </a:prstGeom>
            <a:noFill/>
          </p:spPr>
          <p:txBody>
            <a:bodyPr wrap="square" rtlCol="0">
              <a:spAutoFit/>
            </a:bodyPr>
            <a:lstStyle/>
            <a:p>
              <a:r>
                <a:rPr lang="en-US" dirty="0" smtClean="0"/>
                <a:t>User’s satisfaction</a:t>
              </a:r>
              <a:endParaRPr lang="en-US" dirty="0"/>
            </a:p>
          </p:txBody>
        </p:sp>
        <p:sp>
          <p:nvSpPr>
            <p:cNvPr id="9" name="Right Arrow 8"/>
            <p:cNvSpPr/>
            <p:nvPr/>
          </p:nvSpPr>
          <p:spPr>
            <a:xfrm rot="8605243">
              <a:off x="7064533" y="5105360"/>
              <a:ext cx="751432" cy="1743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914400" y="3733800"/>
            <a:ext cx="2590800" cy="369332"/>
            <a:chOff x="2209800" y="3733800"/>
            <a:chExt cx="2590800" cy="369332"/>
          </a:xfrm>
        </p:grpSpPr>
        <p:sp>
          <p:nvSpPr>
            <p:cNvPr id="7" name="TextBox 6"/>
            <p:cNvSpPr txBox="1"/>
            <p:nvPr/>
          </p:nvSpPr>
          <p:spPr>
            <a:xfrm>
              <a:off x="2209800" y="3733800"/>
              <a:ext cx="2286000" cy="369332"/>
            </a:xfrm>
            <a:prstGeom prst="rect">
              <a:avLst/>
            </a:prstGeom>
            <a:noFill/>
          </p:spPr>
          <p:txBody>
            <a:bodyPr wrap="square" rtlCol="0">
              <a:spAutoFit/>
            </a:bodyPr>
            <a:lstStyle/>
            <a:p>
              <a:r>
                <a:rPr lang="en-US" dirty="0" smtClean="0"/>
                <a:t>Examination chain</a:t>
              </a:r>
              <a:endParaRPr lang="en-US" dirty="0"/>
            </a:p>
          </p:txBody>
        </p:sp>
        <p:sp>
          <p:nvSpPr>
            <p:cNvPr id="10" name="Right Arrow 9"/>
            <p:cNvSpPr/>
            <p:nvPr/>
          </p:nvSpPr>
          <p:spPr>
            <a:xfrm>
              <a:off x="4191000" y="3810000"/>
              <a:ext cx="609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rot="1323064">
            <a:off x="3929796" y="3476302"/>
            <a:ext cx="1296949" cy="2514600"/>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283743">
            <a:off x="4833915" y="3353735"/>
            <a:ext cx="1414325" cy="2492096"/>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851550"/>
            <a:ext cx="1777093" cy="27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ate Placeholder 10"/>
          <p:cNvSpPr>
            <a:spLocks noGrp="1"/>
          </p:cNvSpPr>
          <p:nvPr>
            <p:ph type="dt" sz="half" idx="10"/>
          </p:nvPr>
        </p:nvSpPr>
        <p:spPr/>
        <p:txBody>
          <a:bodyPr/>
          <a:lstStyle/>
          <a:p>
            <a:fld id="{A919AB44-0BB9-4EF1-A760-5F8F213FFFF7}" type="datetime1">
              <a:rPr lang="en-US" smtClean="0"/>
              <a:t>5/15/2013</a:t>
            </a:fld>
            <a:endParaRPr lang="en-US"/>
          </a:p>
        </p:txBody>
      </p:sp>
      <p:sp>
        <p:nvSpPr>
          <p:cNvPr id="13" name="Slide Number Placeholder 12"/>
          <p:cNvSpPr>
            <a:spLocks noGrp="1"/>
          </p:cNvSpPr>
          <p:nvPr>
            <p:ph type="sldNum" sz="quarter" idx="12"/>
          </p:nvPr>
        </p:nvSpPr>
        <p:spPr/>
        <p:txBody>
          <a:bodyPr/>
          <a:lstStyle/>
          <a:p>
            <a:fld id="{05DD60C9-255F-420D-93F7-C36412294E59}" type="slidenum">
              <a:rPr lang="en-US" smtClean="0"/>
              <a:pPr/>
              <a:t>6</a:t>
            </a:fld>
            <a:endParaRPr lang="en-US"/>
          </a:p>
        </p:txBody>
      </p:sp>
      <p:grpSp>
        <p:nvGrpSpPr>
          <p:cNvPr id="17" name="Group 16"/>
          <p:cNvGrpSpPr/>
          <p:nvPr/>
        </p:nvGrpSpPr>
        <p:grpSpPr>
          <a:xfrm>
            <a:off x="6001861" y="5421868"/>
            <a:ext cx="2913539" cy="369332"/>
            <a:chOff x="6001861" y="5421868"/>
            <a:chExt cx="2913539" cy="369332"/>
          </a:xfrm>
        </p:grpSpPr>
        <p:sp>
          <p:nvSpPr>
            <p:cNvPr id="20" name="TextBox 19"/>
            <p:cNvSpPr txBox="1"/>
            <p:nvPr/>
          </p:nvSpPr>
          <p:spPr>
            <a:xfrm>
              <a:off x="6629400" y="5421868"/>
              <a:ext cx="2286000" cy="369332"/>
            </a:xfrm>
            <a:prstGeom prst="rect">
              <a:avLst/>
            </a:prstGeom>
            <a:noFill/>
          </p:spPr>
          <p:txBody>
            <a:bodyPr wrap="square" rtlCol="0">
              <a:spAutoFit/>
            </a:bodyPr>
            <a:lstStyle/>
            <a:p>
              <a:r>
                <a:rPr lang="en-US" dirty="0" smtClean="0"/>
                <a:t>Intrinsic relevance</a:t>
              </a:r>
              <a:endParaRPr lang="en-US" dirty="0"/>
            </a:p>
          </p:txBody>
        </p:sp>
        <p:sp>
          <p:nvSpPr>
            <p:cNvPr id="21" name="Right Arrow 20"/>
            <p:cNvSpPr/>
            <p:nvPr/>
          </p:nvSpPr>
          <p:spPr>
            <a:xfrm rot="10800000">
              <a:off x="6001861" y="5519695"/>
              <a:ext cx="609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linds(horizontal)">
                                      <p:cBhvr>
                                        <p:cTn id="38" dur="500"/>
                                        <p:tgtEl>
                                          <p:spTgt spid="3">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099"/>
                                        </p:tgtEl>
                                        <p:attrNameLst>
                                          <p:attrName>style.visibility</p:attrName>
                                        </p:attrNameLst>
                                      </p:cBhvr>
                                      <p:to>
                                        <p:strVal val="visible"/>
                                      </p:to>
                                    </p:set>
                                    <p:animEffect transition="in" filter="blinds(horizontal)">
                                      <p:cBhvr>
                                        <p:cTn id="4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 of Existing Work</a:t>
            </a:r>
            <a:endParaRPr lang="en-US" dirty="0"/>
          </a:p>
        </p:txBody>
      </p:sp>
      <p:sp>
        <p:nvSpPr>
          <p:cNvPr id="3" name="Content Placeholder 2"/>
          <p:cNvSpPr>
            <a:spLocks noGrp="1"/>
          </p:cNvSpPr>
          <p:nvPr>
            <p:ph idx="1"/>
          </p:nvPr>
        </p:nvSpPr>
        <p:spPr/>
        <p:txBody>
          <a:bodyPr/>
          <a:lstStyle/>
          <a:p>
            <a:r>
              <a:rPr lang="en-US" dirty="0" smtClean="0"/>
              <a:t>Modeling relevance as an atomic parameter</a:t>
            </a:r>
          </a:p>
          <a:p>
            <a:pPr lvl="1"/>
            <a:r>
              <a:rPr lang="en-US" dirty="0" smtClean="0"/>
              <a:t>(query, doc) =&gt; relevance</a:t>
            </a:r>
          </a:p>
          <a:p>
            <a:pPr lvl="1"/>
            <a:r>
              <a:rPr lang="en-US" dirty="0" smtClean="0"/>
              <a:t>Information in document content is ignored</a:t>
            </a:r>
          </a:p>
          <a:p>
            <a:pPr lvl="1"/>
            <a:r>
              <a:rPr lang="en-US" dirty="0" smtClean="0"/>
              <a:t>Hard to generalize</a:t>
            </a:r>
          </a:p>
          <a:p>
            <a:r>
              <a:rPr lang="en-US" dirty="0" smtClean="0"/>
              <a:t>Modeling relevance as an absolute quantity</a:t>
            </a:r>
          </a:p>
          <a:p>
            <a:pPr lvl="1"/>
            <a:r>
              <a:rPr lang="en-US" dirty="0" smtClean="0"/>
              <a:t>Fail to capture relative order</a:t>
            </a:r>
            <a:endParaRPr lang="en-US" dirty="0"/>
          </a:p>
        </p:txBody>
      </p:sp>
      <p:sp>
        <p:nvSpPr>
          <p:cNvPr id="4" name="Date Placeholder 3"/>
          <p:cNvSpPr>
            <a:spLocks noGrp="1"/>
          </p:cNvSpPr>
          <p:nvPr>
            <p:ph type="dt" sz="half" idx="10"/>
          </p:nvPr>
        </p:nvSpPr>
        <p:spPr/>
        <p:txBody>
          <a:bodyPr/>
          <a:lstStyle/>
          <a:p>
            <a:fld id="{902A64F4-2698-43A2-A822-05CC1B2FB7FE}" type="datetime1">
              <a:rPr lang="en-US" smtClean="0"/>
              <a:t>5/15/2013</a:t>
            </a:fld>
            <a:endParaRPr lang="en-US"/>
          </a:p>
        </p:txBody>
      </p:sp>
      <p:sp>
        <p:nvSpPr>
          <p:cNvPr id="5" name="Slide Number Placeholder 4"/>
          <p:cNvSpPr>
            <a:spLocks noGrp="1"/>
          </p:cNvSpPr>
          <p:nvPr>
            <p:ph type="sldNum" sz="quarter" idx="12"/>
          </p:nvPr>
        </p:nvSpPr>
        <p:spPr/>
        <p:txBody>
          <a:bodyPr/>
          <a:lstStyle/>
          <a:p>
            <a:fld id="{05DD60C9-255F-420D-93F7-C36412294E59}" type="slidenum">
              <a:rPr lang="en-US" smtClean="0"/>
              <a:pPr/>
              <a:t>7</a:t>
            </a:fld>
            <a:endParaRPr lang="en-US"/>
          </a:p>
        </p:txBody>
      </p:sp>
    </p:spTree>
    <p:extLst>
      <p:ext uri="{BB962C8B-B14F-4D97-AF65-F5344CB8AC3E}">
        <p14:creationId xmlns:p14="http://schemas.microsoft.com/office/powerpoint/2010/main" val="27940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Revisit User Click Behaviors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04800" y="1632832"/>
            <a:ext cx="7315200" cy="5148968"/>
          </a:xfrm>
          <a:prstGeom prst="rect">
            <a:avLst/>
          </a:prstGeom>
          <a:ln>
            <a:noFill/>
          </a:ln>
          <a:effectLst>
            <a:outerShdw blurRad="292100" dist="139700" dir="2700000" algn="tl" rotWithShape="0">
              <a:srgbClr val="333333">
                <a:alpha val="65000"/>
              </a:srgbClr>
            </a:outerShdw>
          </a:effectLst>
        </p:spPr>
      </p:pic>
      <p:pic>
        <p:nvPicPr>
          <p:cNvPr id="5124" name="Picture 4" descr="http://free.clipartof.com/60-Free-Cartoon-Face-Clipart-Illust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866" y="2819400"/>
            <a:ext cx="887134" cy="9026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24600" y="2971800"/>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24600" y="5181600"/>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24600" y="4023360"/>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6248400" y="3962400"/>
            <a:ext cx="457200" cy="457200"/>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57400" y="2987201"/>
            <a:ext cx="4038600" cy="975199"/>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47875" y="4070634"/>
            <a:ext cx="4038600" cy="975199"/>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43100" y="5181600"/>
            <a:ext cx="4038600" cy="975199"/>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6477000" y="3429000"/>
            <a:ext cx="0" cy="533400"/>
          </a:xfrm>
          <a:prstGeom prst="straightConnector1">
            <a:avLst/>
          </a:prstGeom>
          <a:ln w="190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77000" y="4419600"/>
            <a:ext cx="0" cy="672033"/>
          </a:xfrm>
          <a:prstGeom prst="straightConnector1">
            <a:avLst/>
          </a:prstGeom>
          <a:ln w="190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 name="Cloud Callout 4"/>
          <p:cNvSpPr/>
          <p:nvPr/>
        </p:nvSpPr>
        <p:spPr>
          <a:xfrm>
            <a:off x="7391400" y="2057400"/>
            <a:ext cx="1752599" cy="838200"/>
          </a:xfrm>
          <a:prstGeom prst="cloudCallout">
            <a:avLst>
              <a:gd name="adj1" fmla="val -45139"/>
              <a:gd name="adj2" fmla="val 71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Match my query?</a:t>
            </a:r>
            <a:endParaRPr lang="en-US" dirty="0">
              <a:solidFill>
                <a:srgbClr val="FF0000"/>
              </a:solidFill>
            </a:endParaRPr>
          </a:p>
        </p:txBody>
      </p:sp>
      <p:sp>
        <p:nvSpPr>
          <p:cNvPr id="16" name="Cloud Callout 15"/>
          <p:cNvSpPr/>
          <p:nvPr/>
        </p:nvSpPr>
        <p:spPr>
          <a:xfrm>
            <a:off x="7315200" y="2971800"/>
            <a:ext cx="1905000" cy="838200"/>
          </a:xfrm>
          <a:prstGeom prst="cloudCallout">
            <a:avLst>
              <a:gd name="adj1" fmla="val -45139"/>
              <a:gd name="adj2" fmla="val 71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Redundant doc?</a:t>
            </a:r>
            <a:endParaRPr lang="en-US" dirty="0">
              <a:solidFill>
                <a:srgbClr val="FF0000"/>
              </a:solidFill>
            </a:endParaRPr>
          </a:p>
        </p:txBody>
      </p:sp>
      <p:sp>
        <p:nvSpPr>
          <p:cNvPr id="17" name="Cloud Callout 16"/>
          <p:cNvSpPr/>
          <p:nvPr/>
        </p:nvSpPr>
        <p:spPr>
          <a:xfrm>
            <a:off x="7391400" y="4088860"/>
            <a:ext cx="1905000" cy="838200"/>
          </a:xfrm>
          <a:prstGeom prst="cloudCallout">
            <a:avLst>
              <a:gd name="adj1" fmla="val -45139"/>
              <a:gd name="adj2" fmla="val 71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Shall I move on?</a:t>
            </a:r>
            <a:endParaRPr lang="en-US" dirty="0">
              <a:solidFill>
                <a:srgbClr val="FF0000"/>
              </a:solidFill>
            </a:endParaRPr>
          </a:p>
        </p:txBody>
      </p:sp>
      <p:sp>
        <p:nvSpPr>
          <p:cNvPr id="3" name="Date Placeholder 2"/>
          <p:cNvSpPr>
            <a:spLocks noGrp="1"/>
          </p:cNvSpPr>
          <p:nvPr>
            <p:ph type="dt" sz="half" idx="10"/>
          </p:nvPr>
        </p:nvSpPr>
        <p:spPr/>
        <p:txBody>
          <a:bodyPr/>
          <a:lstStyle/>
          <a:p>
            <a:fld id="{21C0FBDB-E082-431C-9A49-6EC874C4C4F1}" type="datetime1">
              <a:rPr lang="en-US" smtClean="0"/>
              <a:t>5/15/2013</a:t>
            </a:fld>
            <a:endParaRPr lang="en-US"/>
          </a:p>
        </p:txBody>
      </p:sp>
      <p:sp>
        <p:nvSpPr>
          <p:cNvPr id="7" name="Slide Number Placeholder 6"/>
          <p:cNvSpPr>
            <a:spLocks noGrp="1"/>
          </p:cNvSpPr>
          <p:nvPr>
            <p:ph type="sldNum" sz="quarter" idx="12"/>
          </p:nvPr>
        </p:nvSpPr>
        <p:spPr/>
        <p:txBody>
          <a:bodyPr/>
          <a:lstStyle/>
          <a:p>
            <a:fld id="{05DD60C9-255F-420D-93F7-C36412294E59}" type="slidenum">
              <a:rPr lang="en-US" smtClean="0"/>
              <a:pPr/>
              <a:t>8</a:t>
            </a:fld>
            <a:endParaRPr lang="en-US"/>
          </a:p>
        </p:txBody>
      </p:sp>
    </p:spTree>
    <p:extLst>
      <p:ext uri="{BB962C8B-B14F-4D97-AF65-F5344CB8AC3E}">
        <p14:creationId xmlns:p14="http://schemas.microsoft.com/office/powerpoint/2010/main" val="8379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0139 0.00093 L -0.00139 0.13426 " pathEditMode="relative" rAng="0" ptsTypes="AA">
                                      <p:cBhvr>
                                        <p:cTn id="16" dur="2000" fill="hold"/>
                                        <p:tgtEl>
                                          <p:spTgt spid="5124"/>
                                        </p:tgtEl>
                                        <p:attrNameLst>
                                          <p:attrName>ppt_x</p:attrName>
                                          <p:attrName>ppt_y</p:attrName>
                                        </p:attrNameLst>
                                      </p:cBhvr>
                                      <p:rCtr x="0" y="6667"/>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4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42" presetClass="path" presetSubtype="0" accel="50000" decel="50000" fill="hold" nodeType="withEffect">
                                  <p:stCondLst>
                                    <p:cond delay="0"/>
                                  </p:stCondLst>
                                  <p:childTnLst>
                                    <p:animMotion origin="layout" path="M -0.00139 0.12315 L -0.00139 0.31204 " pathEditMode="relative" rAng="0" ptsTypes="AA">
                                      <p:cBhvr>
                                        <p:cTn id="41" dur="2000" fill="hold"/>
                                        <p:tgtEl>
                                          <p:spTgt spid="5124"/>
                                        </p:tgtEl>
                                        <p:attrNameLst>
                                          <p:attrName>ppt_x</p:attrName>
                                          <p:attrName>ppt_y</p:attrName>
                                        </p:attrNameLst>
                                      </p:cBhvr>
                                      <p:rCtr x="0" y="9444"/>
                                    </p:animMotion>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2000"/>
                                        <p:tgtEl>
                                          <p:spTgt spid="15"/>
                                        </p:tgtEl>
                                      </p:cBhvr>
                                    </p:animEffect>
                                  </p:childTnLst>
                                </p:cTn>
                              </p:par>
                              <p:par>
                                <p:cTn id="47" presetID="47"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7"/>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5124"/>
                                        </p:tgtEl>
                                        <p:attrNameLst>
                                          <p:attrName>ppt_x</p:attrName>
                                        </p:attrNameLst>
                                      </p:cBhvr>
                                      <p:tavLst>
                                        <p:tav tm="0">
                                          <p:val>
                                            <p:strVal val="ppt_x"/>
                                          </p:val>
                                        </p:tav>
                                        <p:tav tm="100000">
                                          <p:val>
                                            <p:strVal val="ppt_x"/>
                                          </p:val>
                                        </p:tav>
                                      </p:tavLst>
                                    </p:anim>
                                    <p:anim calcmode="lin" valueType="num">
                                      <p:cBhvr additive="base">
                                        <p:cTn id="61" dur="500"/>
                                        <p:tgtEl>
                                          <p:spTgt spid="5124"/>
                                        </p:tgtEl>
                                        <p:attrNameLst>
                                          <p:attrName>ppt_y</p:attrName>
                                        </p:attrNameLst>
                                      </p:cBhvr>
                                      <p:tavLst>
                                        <p:tav tm="0">
                                          <p:val>
                                            <p:strVal val="ppt_y"/>
                                          </p:val>
                                        </p:tav>
                                        <p:tav tm="100000">
                                          <p:val>
                                            <p:strVal val="1+ppt_h/2"/>
                                          </p:val>
                                        </p:tav>
                                      </p:tavLst>
                                    </p:anim>
                                    <p:set>
                                      <p:cBhvr>
                                        <p:cTn id="62" dur="1" fill="hold">
                                          <p:stCondLst>
                                            <p:cond delay="499"/>
                                          </p:stCondLst>
                                        </p:cTn>
                                        <p:tgtEl>
                                          <p:spTgt spid="5124"/>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4" grpId="0" animBg="1"/>
      <p:bldP spid="15" grpId="0" animBg="1"/>
      <p:bldP spid="5" grpId="0" animBg="1"/>
      <p:bldP spid="5" grpId="1" animBg="1"/>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Content-Aware Click Modeling</a:t>
            </a:r>
            <a:endParaRPr lang="en-US" dirty="0"/>
          </a:p>
        </p:txBody>
      </p:sp>
      <p:sp>
        <p:nvSpPr>
          <p:cNvPr id="3" name="Content Placeholder 2"/>
          <p:cNvSpPr>
            <a:spLocks noGrp="1"/>
          </p:cNvSpPr>
          <p:nvPr>
            <p:ph idx="1"/>
          </p:nvPr>
        </p:nvSpPr>
        <p:spPr/>
        <p:txBody>
          <a:bodyPr/>
          <a:lstStyle/>
          <a:p>
            <a:r>
              <a:rPr lang="en-US" dirty="0" smtClean="0"/>
              <a:t>Encode dependency within user browsing behaviors via descriptive features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200400"/>
            <a:ext cx="5048250" cy="289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3075"/>
          <p:cNvGrpSpPr/>
          <p:nvPr/>
        </p:nvGrpSpPr>
        <p:grpSpPr>
          <a:xfrm>
            <a:off x="1066801" y="5562600"/>
            <a:ext cx="3529013" cy="1184849"/>
            <a:chOff x="2114550" y="5562595"/>
            <a:chExt cx="1981200" cy="1879035"/>
          </a:xfrm>
        </p:grpSpPr>
        <p:sp>
          <p:nvSpPr>
            <p:cNvPr id="4" name="TextBox 3"/>
            <p:cNvSpPr txBox="1"/>
            <p:nvPr/>
          </p:nvSpPr>
          <p:spPr>
            <a:xfrm>
              <a:off x="2114550" y="6416623"/>
              <a:ext cx="1981200" cy="1025007"/>
            </a:xfrm>
            <a:prstGeom prst="rect">
              <a:avLst/>
            </a:prstGeom>
            <a:noFill/>
          </p:spPr>
          <p:txBody>
            <a:bodyPr wrap="square" rtlCol="0">
              <a:spAutoFit/>
            </a:bodyPr>
            <a:lstStyle/>
            <a:p>
              <a:r>
                <a:rPr lang="en-US" dirty="0" smtClean="0"/>
                <a:t>Relevance quality of a document: </a:t>
              </a:r>
              <a:r>
                <a:rPr lang="en-US" i="1" dirty="0" smtClean="0"/>
                <a:t>e.g</a:t>
              </a:r>
              <a:r>
                <a:rPr lang="en-US" i="1" smtClean="0"/>
                <a:t>., ranking </a:t>
              </a:r>
              <a:r>
                <a:rPr lang="en-US" i="1" dirty="0" smtClean="0"/>
                <a:t>features</a:t>
              </a:r>
              <a:endParaRPr lang="en-US" i="1" dirty="0"/>
            </a:p>
          </p:txBody>
        </p:sp>
        <p:cxnSp>
          <p:nvCxnSpPr>
            <p:cNvPr id="6" name="Straight Arrow Connector 5"/>
            <p:cNvCxnSpPr>
              <a:stCxn id="4" idx="0"/>
            </p:cNvCxnSpPr>
            <p:nvPr/>
          </p:nvCxnSpPr>
          <p:spPr>
            <a:xfrm flipV="1">
              <a:off x="3105150" y="5562595"/>
              <a:ext cx="848894" cy="8540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7" name="Group 3074"/>
          <p:cNvGrpSpPr/>
          <p:nvPr/>
        </p:nvGrpSpPr>
        <p:grpSpPr>
          <a:xfrm>
            <a:off x="4343400" y="2438400"/>
            <a:ext cx="4648200" cy="1200329"/>
            <a:chOff x="3966569" y="2554069"/>
            <a:chExt cx="3653431" cy="1200329"/>
          </a:xfrm>
        </p:grpSpPr>
        <p:sp>
          <p:nvSpPr>
            <p:cNvPr id="9" name="TextBox 8"/>
            <p:cNvSpPr txBox="1"/>
            <p:nvPr/>
          </p:nvSpPr>
          <p:spPr>
            <a:xfrm>
              <a:off x="4724400" y="2554069"/>
              <a:ext cx="2895600" cy="923330"/>
            </a:xfrm>
            <a:prstGeom prst="rect">
              <a:avLst/>
            </a:prstGeom>
            <a:noFill/>
          </p:spPr>
          <p:txBody>
            <a:bodyPr wrap="square" rtlCol="0">
              <a:spAutoFit/>
            </a:bodyPr>
            <a:lstStyle/>
            <a:p>
              <a:r>
                <a:rPr lang="en-US" dirty="0" smtClean="0"/>
                <a:t>Chance to further examine the result documents: </a:t>
              </a:r>
              <a:r>
                <a:rPr lang="en-US" i="1" dirty="0" smtClean="0"/>
                <a:t>e.g., position, # clicks, distance to last click</a:t>
              </a:r>
              <a:endParaRPr lang="en-US" i="1" dirty="0"/>
            </a:p>
          </p:txBody>
        </p:sp>
        <p:cxnSp>
          <p:nvCxnSpPr>
            <p:cNvPr id="10" name="Straight Arrow Connector 9"/>
            <p:cNvCxnSpPr>
              <a:stCxn id="9" idx="1"/>
            </p:cNvCxnSpPr>
            <p:nvPr/>
          </p:nvCxnSpPr>
          <p:spPr>
            <a:xfrm flipH="1">
              <a:off x="3966569" y="3015734"/>
              <a:ext cx="757831" cy="7386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8" name="Group 4"/>
          <p:cNvGrpSpPr/>
          <p:nvPr/>
        </p:nvGrpSpPr>
        <p:grpSpPr>
          <a:xfrm>
            <a:off x="0" y="3371671"/>
            <a:ext cx="3429000" cy="1428929"/>
            <a:chOff x="0" y="3371671"/>
            <a:chExt cx="3429000" cy="1428929"/>
          </a:xfrm>
        </p:grpSpPr>
        <p:sp>
          <p:nvSpPr>
            <p:cNvPr id="21" name="TextBox 20"/>
            <p:cNvSpPr txBox="1"/>
            <p:nvPr/>
          </p:nvSpPr>
          <p:spPr>
            <a:xfrm>
              <a:off x="0" y="3371671"/>
              <a:ext cx="3200400" cy="1200329"/>
            </a:xfrm>
            <a:prstGeom prst="rect">
              <a:avLst/>
            </a:prstGeom>
            <a:noFill/>
          </p:spPr>
          <p:txBody>
            <a:bodyPr wrap="square" rtlCol="0">
              <a:spAutoFit/>
            </a:bodyPr>
            <a:lstStyle/>
            <a:p>
              <a:r>
                <a:rPr lang="en-US" dirty="0" smtClean="0"/>
                <a:t>Chance to click on an examined and relevant document: </a:t>
              </a:r>
              <a:r>
                <a:rPr lang="en-US" i="1" dirty="0" smtClean="0"/>
                <a:t>e.g., clicked/skipped content similarity</a:t>
              </a:r>
              <a:endParaRPr lang="en-US" i="1" dirty="0"/>
            </a:p>
          </p:txBody>
        </p:sp>
        <p:cxnSp>
          <p:nvCxnSpPr>
            <p:cNvPr id="22" name="Straight Arrow Connector 21"/>
            <p:cNvCxnSpPr/>
            <p:nvPr/>
          </p:nvCxnSpPr>
          <p:spPr>
            <a:xfrm>
              <a:off x="1828800" y="4267200"/>
              <a:ext cx="16002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sp>
        <p:nvSpPr>
          <p:cNvPr id="11" name="Date Placeholder 10"/>
          <p:cNvSpPr>
            <a:spLocks noGrp="1"/>
          </p:cNvSpPr>
          <p:nvPr>
            <p:ph type="dt" sz="half" idx="10"/>
          </p:nvPr>
        </p:nvSpPr>
        <p:spPr/>
        <p:txBody>
          <a:bodyPr/>
          <a:lstStyle/>
          <a:p>
            <a:fld id="{FEC8B425-3A0D-466B-85F0-C1235A5DFD6A}" type="datetime1">
              <a:rPr lang="en-US" smtClean="0"/>
              <a:t>5/15/2013</a:t>
            </a:fld>
            <a:endParaRPr lang="en-US"/>
          </a:p>
        </p:txBody>
      </p:sp>
      <p:sp>
        <p:nvSpPr>
          <p:cNvPr id="12" name="Slide Number Placeholder 11"/>
          <p:cNvSpPr>
            <a:spLocks noGrp="1"/>
          </p:cNvSpPr>
          <p:nvPr>
            <p:ph type="sldNum" sz="quarter" idx="12"/>
          </p:nvPr>
        </p:nvSpPr>
        <p:spPr/>
        <p:txBody>
          <a:bodyPr/>
          <a:lstStyle/>
          <a:p>
            <a:fld id="{05DD60C9-255F-420D-93F7-C36412294E59}" type="slidenum">
              <a:rPr lang="en-US" smtClean="0"/>
              <a:pPr/>
              <a:t>9</a:t>
            </a:fld>
            <a:endParaRPr lang="en-US"/>
          </a:p>
        </p:txBody>
      </p:sp>
      <p:sp>
        <p:nvSpPr>
          <p:cNvPr id="17" name="Oval 16"/>
          <p:cNvSpPr/>
          <p:nvPr/>
        </p:nvSpPr>
        <p:spPr>
          <a:xfrm rot="19658424">
            <a:off x="2843365" y="3363648"/>
            <a:ext cx="1981200" cy="2763175"/>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560897">
            <a:off x="4794065" y="3289525"/>
            <a:ext cx="1981200" cy="2763175"/>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5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1266</Words>
  <Application>Microsoft Office PowerPoint</Application>
  <PresentationFormat>On-screen Show (4:3)</PresentationFormat>
  <Paragraphs>248</Paragraphs>
  <Slides>30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 Rounded MT Bold</vt:lpstr>
      <vt:lpstr>Arial</vt:lpstr>
      <vt:lpstr>Arial Black</vt:lpstr>
      <vt:lpstr>Calibri</vt:lpstr>
      <vt:lpstr>Symbol</vt:lpstr>
      <vt:lpstr>Office Theme</vt:lpstr>
      <vt:lpstr>Content-Aware Click Modeling</vt:lpstr>
      <vt:lpstr>User Clicks: An Important Repository of Implicit Relevance Feedback</vt:lpstr>
      <vt:lpstr>User Clicks Are Biased</vt:lpstr>
      <vt:lpstr>Modeling User Clicks</vt:lpstr>
      <vt:lpstr>Modeling User Clicks</vt:lpstr>
      <vt:lpstr>Modeling User Clicks</vt:lpstr>
      <vt:lpstr>Limitation of Existing Work</vt:lpstr>
      <vt:lpstr>Revisit User Click Behaviors</vt:lpstr>
      <vt:lpstr>Content-Aware Click Modeling</vt:lpstr>
      <vt:lpstr>Content-Aware Click Modeling</vt:lpstr>
      <vt:lpstr>Content-Aware Click Modeling</vt:lpstr>
      <vt:lpstr>Content-Aware Click Modeling</vt:lpstr>
      <vt:lpstr>Posterior Regularization</vt:lpstr>
      <vt:lpstr>Posterior Constraints I</vt:lpstr>
      <vt:lpstr>Posterior Constraints II</vt:lpstr>
      <vt:lpstr>Experiments</vt:lpstr>
      <vt:lpstr>Data Sets</vt:lpstr>
      <vt:lpstr>Quality of Relevance Modeling</vt:lpstr>
      <vt:lpstr>Quality of Relevance Modeling</vt:lpstr>
      <vt:lpstr>Quality of Relevance Modeling</vt:lpstr>
      <vt:lpstr>Quality of Relevance Modeling</vt:lpstr>
      <vt:lpstr>Effectiveness of Posterior Regularization</vt:lpstr>
      <vt:lpstr>Understanding User Behaviors </vt:lpstr>
      <vt:lpstr>Conclusion &amp; Future Work</vt:lpstr>
      <vt:lpstr>References</vt:lpstr>
      <vt:lpstr>Content-Aware Click Modeling</vt:lpstr>
      <vt:lpstr>Content-Aware Click Modeling</vt:lpstr>
      <vt:lpstr>Content-Aware Click Modeling</vt:lpstr>
      <vt:lpstr>Quality of Relevance Modeling</vt:lpstr>
      <vt:lpstr>Summary of Solution</vt:lpstr>
    </vt:vector>
  </TitlesOfParts>
  <Company>Yahoo!,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Content-Aware Click Modeling</dc:title>
  <dc:creator>czhai</dc:creator>
  <cp:lastModifiedBy>hongning wang</cp:lastModifiedBy>
  <cp:revision>88</cp:revision>
  <dcterms:created xsi:type="dcterms:W3CDTF">2013-03-28T03:59:03Z</dcterms:created>
  <dcterms:modified xsi:type="dcterms:W3CDTF">2013-05-16T04:05:37Z</dcterms:modified>
</cp:coreProperties>
</file>